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slideLayouts/slideLayout2.xml" ContentType="application/vnd.openxmlformats-officedocument.presentationml.slideLayout+xml"/>
  <Override PartName="/ppt/theme/theme3.xml" ContentType="application/vnd.openxmlformats-officedocument.theme+xml"/>
  <Override PartName="/ppt/slideLayouts/slideLayout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8" r:id="rId1"/>
    <p:sldMasterId id="2147483797" r:id="rId2"/>
    <p:sldMasterId id="2147483816" r:id="rId3"/>
    <p:sldMasterId id="2147483683" r:id="rId4"/>
  </p:sldMasterIdLst>
  <p:notesMasterIdLst>
    <p:notesMasterId r:id="rId46"/>
  </p:notesMasterIdLst>
  <p:handoutMasterIdLst>
    <p:handoutMasterId r:id="rId47"/>
  </p:handoutMasterIdLst>
  <p:sldIdLst>
    <p:sldId id="280" r:id="rId5"/>
    <p:sldId id="306" r:id="rId6"/>
    <p:sldId id="307" r:id="rId7"/>
    <p:sldId id="308" r:id="rId8"/>
    <p:sldId id="309" r:id="rId9"/>
    <p:sldId id="310" r:id="rId10"/>
    <p:sldId id="311" r:id="rId11"/>
    <p:sldId id="312" r:id="rId12"/>
    <p:sldId id="313" r:id="rId13"/>
    <p:sldId id="314" r:id="rId14"/>
    <p:sldId id="315" r:id="rId15"/>
    <p:sldId id="316" r:id="rId16"/>
    <p:sldId id="317" r:id="rId17"/>
    <p:sldId id="325" r:id="rId18"/>
    <p:sldId id="318" r:id="rId19"/>
    <p:sldId id="319" r:id="rId20"/>
    <p:sldId id="323" r:id="rId21"/>
    <p:sldId id="324" r:id="rId22"/>
    <p:sldId id="322" r:id="rId23"/>
    <p:sldId id="321" r:id="rId24"/>
    <p:sldId id="320" r:id="rId25"/>
    <p:sldId id="326" r:id="rId26"/>
    <p:sldId id="330" r:id="rId27"/>
    <p:sldId id="329" r:id="rId28"/>
    <p:sldId id="328" r:id="rId29"/>
    <p:sldId id="327" r:id="rId30"/>
    <p:sldId id="331" r:id="rId31"/>
    <p:sldId id="332" r:id="rId32"/>
    <p:sldId id="333" r:id="rId33"/>
    <p:sldId id="334" r:id="rId34"/>
    <p:sldId id="346" r:id="rId35"/>
    <p:sldId id="336" r:id="rId36"/>
    <p:sldId id="337" r:id="rId37"/>
    <p:sldId id="338" r:id="rId38"/>
    <p:sldId id="339" r:id="rId39"/>
    <p:sldId id="340" r:id="rId40"/>
    <p:sldId id="341" r:id="rId41"/>
    <p:sldId id="342" r:id="rId42"/>
    <p:sldId id="343" r:id="rId43"/>
    <p:sldId id="344" r:id="rId44"/>
    <p:sldId id="345" r:id="rId45"/>
  </p:sldIdLst>
  <p:sldSz cx="12196763" cy="6858000"/>
  <p:notesSz cx="6858000" cy="9144000"/>
  <p:custDataLst>
    <p:tags r:id="rId48"/>
  </p:custDataLst>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guide id="3" pos="416" userDrawn="1">
          <p15:clr>
            <a:srgbClr val="A4A3A4"/>
          </p15:clr>
        </p15:guide>
        <p15:guide id="4" pos="7256" userDrawn="1">
          <p15:clr>
            <a:srgbClr val="A4A3A4"/>
          </p15:clr>
        </p15:guide>
        <p15:guide id="5" orient="horz" pos="344" userDrawn="1">
          <p15:clr>
            <a:srgbClr val="A4A3A4"/>
          </p15:clr>
        </p15:guide>
        <p15:guide id="6" orient="horz" pos="408" userDrawn="1">
          <p15:clr>
            <a:srgbClr val="A4A3A4"/>
          </p15:clr>
        </p15:guide>
        <p15:guide id="7" orient="horz" pos="3928" userDrawn="1">
          <p15:clr>
            <a:srgbClr val="A4A3A4"/>
          </p15:clr>
        </p15:guide>
        <p15:guide id="8" orient="horz"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A7EA"/>
    <a:srgbClr val="D0E1F7"/>
    <a:srgbClr val="FFFFFF"/>
    <a:srgbClr val="000000"/>
    <a:srgbClr val="E9002F"/>
    <a:srgbClr val="595757"/>
    <a:srgbClr val="221815"/>
    <a:srgbClr val="888888"/>
    <a:srgbClr val="898989"/>
    <a:srgbClr val="B5B5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291"/>
  </p:normalViewPr>
  <p:slideViewPr>
    <p:cSldViewPr snapToGrid="0" snapToObjects="1">
      <p:cViewPr varScale="1">
        <p:scale>
          <a:sx n="110" d="100"/>
          <a:sy n="110" d="100"/>
        </p:scale>
        <p:origin x="76" y="72"/>
      </p:cViewPr>
      <p:guideLst>
        <p:guide orient="horz" pos="2136"/>
        <p:guide pos="3840"/>
        <p:guide pos="416"/>
        <p:guide pos="7256"/>
        <p:guide orient="horz" pos="344"/>
        <p:guide orient="horz" pos="408"/>
        <p:guide orient="horz" pos="3928"/>
        <p:guide orient="horz" pos="3864"/>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104"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CF71B8-DF2A-2E41-BE66-2E18A767DA8A}" type="datetimeFigureOut">
              <a:rPr lang="en-US" smtClean="0"/>
              <a:t>9/13/2024</a:t>
            </a:fld>
            <a:endParaRPr lang="en-US"/>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5F0CC5-85BE-A64A-BD47-54C66F7E93E3}" type="slidenum">
              <a:rPr lang="en-US" smtClean="0"/>
              <a:t>‹#›</a:t>
            </a:fld>
            <a:endParaRPr lang="en-US"/>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60A27-BF12-6744-9E93-932A0E34D8BB}" type="datetimeFigureOut">
              <a:rPr lang="en-US" smtClean="0"/>
              <a:t>9/13/2024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326F3-4732-B74B-9C70-D0992466E499}" type="slidenum">
              <a:rPr lang="en-US" smtClean="0"/>
              <a:t>‹#›</a:t>
            </a:fld>
            <a:endParaRPr lang="en-US"/>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0" algn="l" defTabSz="1219304" rtl="0" eaLnBrk="1" latinLnBrk="0" hangingPunct="1">
      <a:defRPr sz="1600" kern="1200">
        <a:solidFill>
          <a:schemeClr val="tx1"/>
        </a:solidFill>
        <a:latin typeface="+mn-lt"/>
        <a:ea typeface="+mn-ea"/>
        <a:cs typeface="+mn-cs"/>
      </a:defRPr>
    </a:lvl1pPr>
    <a:lvl2pPr marL="609651" algn="l" defTabSz="1219304" rtl="0" eaLnBrk="1" latinLnBrk="0" hangingPunct="1">
      <a:defRPr sz="1600" kern="1200">
        <a:solidFill>
          <a:schemeClr val="tx1"/>
        </a:solidFill>
        <a:latin typeface="+mn-lt"/>
        <a:ea typeface="+mn-ea"/>
        <a:cs typeface="+mn-cs"/>
      </a:defRPr>
    </a:lvl2pPr>
    <a:lvl3pPr marL="1219304" algn="l" defTabSz="1219304" rtl="0" eaLnBrk="1" latinLnBrk="0" hangingPunct="1">
      <a:defRPr sz="1600" kern="1200">
        <a:solidFill>
          <a:schemeClr val="tx1"/>
        </a:solidFill>
        <a:latin typeface="+mn-lt"/>
        <a:ea typeface="+mn-ea"/>
        <a:cs typeface="+mn-cs"/>
      </a:defRPr>
    </a:lvl3pPr>
    <a:lvl4pPr marL="1828957" algn="l" defTabSz="1219304" rtl="0" eaLnBrk="1" latinLnBrk="0" hangingPunct="1">
      <a:defRPr sz="1600" kern="1200">
        <a:solidFill>
          <a:schemeClr val="tx1"/>
        </a:solidFill>
        <a:latin typeface="+mn-lt"/>
        <a:ea typeface="+mn-ea"/>
        <a:cs typeface="+mn-cs"/>
      </a:defRPr>
    </a:lvl4pPr>
    <a:lvl5pPr marL="2438609" algn="l" defTabSz="1219304" rtl="0" eaLnBrk="1" latinLnBrk="0" hangingPunct="1">
      <a:defRPr sz="1600" kern="1200">
        <a:solidFill>
          <a:schemeClr val="tx1"/>
        </a:solidFill>
        <a:latin typeface="+mn-lt"/>
        <a:ea typeface="+mn-ea"/>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7326F3-4732-B74B-9C70-D0992466E499}" type="slidenum">
              <a:rPr lang="en-US" smtClean="0"/>
              <a:t>1</a:t>
            </a:fld>
            <a:endParaRPr lang="en-US"/>
          </a:p>
        </p:txBody>
      </p:sp>
    </p:spTree>
    <p:extLst>
      <p:ext uri="{BB962C8B-B14F-4D97-AF65-F5344CB8AC3E}">
        <p14:creationId xmlns:p14="http://schemas.microsoft.com/office/powerpoint/2010/main" val="1311845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探索">
    <p:bg>
      <p:bgPr>
        <a:solidFill>
          <a:srgbClr val="FFFFFF"/>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509000F-6B58-4EA4-B32A-1B214CC38A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165194953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9175" y="225398"/>
            <a:ext cx="10740640" cy="364262"/>
          </a:xfrm>
          <a:prstGeom prst="rect">
            <a:avLst/>
          </a:prstGeom>
        </p:spPr>
        <p:txBody>
          <a:bodyPr lIns="0" tIns="0" rIns="0" bIns="0" anchor="t">
            <a:normAutofit/>
          </a:bodyPr>
          <a:lstStyle>
            <a:lvl1pPr marL="0" indent="0" algn="l">
              <a:lnSpc>
                <a:spcPts val="3430"/>
              </a:lnSpc>
              <a:spcBef>
                <a:spcPts val="0"/>
              </a:spcBef>
              <a:buNone/>
              <a:defRPr sz="3200" baseline="0">
                <a:solidFill>
                  <a:schemeClr val="tx1"/>
                </a:solidFill>
                <a:latin typeface="Microsoft YaHei" panose="020B0503020204020204" pitchFamily="34" charset="-122"/>
                <a:ea typeface="Microsoft YaHei" panose="020B0503020204020204" pitchFamily="34" charset="-122"/>
              </a:defRPr>
            </a:lvl1pPr>
            <a:lvl2pPr marL="593900" indent="0" algn="ctr">
              <a:buNone/>
              <a:defRPr sz="2598"/>
            </a:lvl2pPr>
            <a:lvl3pPr marL="1187798" indent="0" algn="ctr">
              <a:buNone/>
              <a:defRPr sz="2338"/>
            </a:lvl3pPr>
            <a:lvl4pPr marL="1781699" indent="0" algn="ctr">
              <a:buNone/>
              <a:defRPr sz="2079"/>
            </a:lvl4pPr>
            <a:lvl5pPr marL="2375598" indent="0" algn="ctr">
              <a:buNone/>
              <a:defRPr sz="2079"/>
            </a:lvl5pPr>
            <a:lvl6pPr marL="2969497" indent="0" algn="ctr">
              <a:buNone/>
              <a:defRPr sz="2079"/>
            </a:lvl6pPr>
            <a:lvl7pPr marL="3563396" indent="0" algn="ctr">
              <a:buNone/>
              <a:defRPr sz="2079"/>
            </a:lvl7pPr>
            <a:lvl8pPr marL="4157297" indent="0" algn="ctr">
              <a:buNone/>
              <a:defRPr sz="2079"/>
            </a:lvl8pPr>
            <a:lvl9pPr marL="4751195" indent="0" algn="ctr">
              <a:buNone/>
              <a:defRPr sz="2079"/>
            </a:lvl9pPr>
          </a:lstStyle>
          <a:p>
            <a:r>
              <a:rPr lang="zh-CN" altLang="en-US" dirty="0"/>
              <a:t>单击此处添加标题</a:t>
            </a:r>
            <a:endParaRPr lang="en-US" dirty="0"/>
          </a:p>
        </p:txBody>
      </p:sp>
      <p:sp>
        <p:nvSpPr>
          <p:cNvPr id="5" name="Content Placeholder 2">
            <a:extLst>
              <a:ext uri="{FF2B5EF4-FFF2-40B4-BE49-F238E27FC236}">
                <a16:creationId xmlns:a16="http://schemas.microsoft.com/office/drawing/2014/main" id="{CA8B3F0C-616F-224A-B32F-9F9BF5EEE1BC}"/>
              </a:ext>
            </a:extLst>
          </p:cNvPr>
          <p:cNvSpPr>
            <a:spLocks noGrp="1"/>
          </p:cNvSpPr>
          <p:nvPr>
            <p:ph idx="12" hasCustomPrompt="1"/>
          </p:nvPr>
        </p:nvSpPr>
        <p:spPr>
          <a:xfrm>
            <a:off x="726021" y="982767"/>
            <a:ext cx="10733557" cy="5220568"/>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rgbClr val="000000"/>
              </a:buClr>
              <a:buSzTx/>
              <a:buFont typeface="Arial" panose="020B0604020202020204" pitchFamily="34" charset="0"/>
              <a:buChar char="•"/>
              <a:tabLst>
                <a:tab pos="1208088" algn="ctr"/>
              </a:tabLst>
              <a:defRPr sz="18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baseline="0">
                <a:latin typeface="Microsoft YaHei" panose="020B0503020204020204" pitchFamily="34" charset="-122"/>
                <a:ea typeface="Microsoft YaHei" panose="020B0503020204020204" pitchFamily="34" charset="-122"/>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baseline="0">
                <a:latin typeface="Microsoft YaHei" panose="020B0503020204020204" pitchFamily="34" charset="-122"/>
                <a:ea typeface="Microsoft YaHei" panose="020B0503020204020204" pitchFamily="34" charset="-122"/>
              </a:defRPr>
            </a:lvl3pPr>
            <a:lvl4pPr marL="525850" indent="-171159">
              <a:buFont typeface="Arial" panose="020B0604020202020204" pitchFamily="34" charset="0"/>
              <a:buChar char="•"/>
              <a:tabLst>
                <a:tab pos="1208420" algn="ctr"/>
              </a:tabLst>
              <a:defRPr sz="1299" baseline="0"/>
            </a:lvl4pPr>
            <a:lvl5pPr marL="525850" indent="-171159">
              <a:buFont typeface="Arial" panose="020B0604020202020204" pitchFamily="34" charset="0"/>
              <a:buChar char="•"/>
              <a:tabLst>
                <a:tab pos="1208420" algn="ctr"/>
              </a:tabLst>
              <a:defRPr sz="1299" baseline="0"/>
            </a:lvl5pPr>
          </a:lstStyle>
          <a:p>
            <a:pPr lvl="0"/>
            <a:r>
              <a:rPr lang="zh-CN" altLang="en-US" dirty="0"/>
              <a:t>单击此处添加文本</a:t>
            </a:r>
            <a:endParaRPr lang="en-US" dirty="0"/>
          </a:p>
          <a:p>
            <a:pPr marL="329026" marR="0" lvl="1"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r>
              <a:rPr lang="zh-CN" altLang="en-US" dirty="0"/>
              <a:t>单击此处添加文本</a:t>
            </a:r>
            <a:endParaRPr lang="en-US" dirty="0"/>
          </a:p>
          <a:p>
            <a:pPr marL="1098575" marR="0" lvl="2" indent="-168275" algn="l" defTabSz="1187798" rtl="0" eaLnBrk="1" fontAlgn="auto" latinLnBrk="0" hangingPunct="1">
              <a:lnSpc>
                <a:spcPct val="100000"/>
              </a:lnSpc>
              <a:spcBef>
                <a:spcPts val="0"/>
              </a:spcBef>
              <a:spcAft>
                <a:spcPts val="600"/>
              </a:spcAft>
              <a:buClr>
                <a:schemeClr val="tx1"/>
              </a:buClr>
              <a:buSzTx/>
              <a:buFont typeface="Arial" panose="020B0604020202020204" pitchFamily="34" charset="0"/>
              <a:buChar char="•"/>
              <a:tabLst>
                <a:tab pos="1208088" algn="ctr"/>
              </a:tabLst>
              <a:defRPr/>
            </a:pPr>
            <a:endParaRPr lang="en-US" altLang="zh-CN" dirty="0"/>
          </a:p>
        </p:txBody>
      </p:sp>
    </p:spTree>
    <p:extLst>
      <p:ext uri="{BB962C8B-B14F-4D97-AF65-F5344CB8AC3E}">
        <p14:creationId xmlns:p14="http://schemas.microsoft.com/office/powerpoint/2010/main" val="218579137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结束页">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78601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9181AA-8E93-7743-ADEB-8A06A0DFC13A}"/>
              </a:ext>
            </a:extLst>
          </p:cNvPr>
          <p:cNvSpPr/>
          <p:nvPr userDrawn="1"/>
        </p:nvSpPr>
        <p:spPr>
          <a:xfrm>
            <a:off x="0" y="5590903"/>
            <a:ext cx="12196763" cy="126709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4087104836"/>
      </p:ext>
    </p:extLst>
  </p:cSld>
  <p:clrMap bg1="lt1" tx1="dk1" bg2="lt2" tx2="dk2" accent1="accent1" accent2="accent2" accent3="accent3" accent4="accent4" accent5="accent5" accent6="accent6" hlink="hlink" folHlink="folHlink"/>
  <p:sldLayoutIdLst>
    <p:sldLayoutId id="2147483819" r:id="rId1"/>
  </p:sldLayoutIdLst>
  <p:hf hdr="0" ftr="0" dt="0"/>
  <p:txStyles>
    <p:titleStyle>
      <a:lvl1pPr algn="l" defTabSz="914400" rtl="0" eaLnBrk="1" latinLnBrk="0" hangingPunct="1">
        <a:lnSpc>
          <a:spcPts val="3440"/>
        </a:lnSpc>
        <a:spcBef>
          <a:spcPct val="0"/>
        </a:spcBef>
        <a:buNone/>
        <a:defRPr sz="3200" kern="1200">
          <a:solidFill>
            <a:schemeClr val="tx1"/>
          </a:solidFill>
          <a:latin typeface="Microsoft YaHei" panose="020B0503020204020204" pitchFamily="34" charset="-122"/>
          <a:ea typeface="Microsoft YaHei" panose="020B0503020204020204" pitchFamily="34" charset="-122"/>
          <a:cs typeface="+mj-cs"/>
        </a:defRPr>
      </a:lvl1pPr>
    </p:titleStyle>
    <p:bodyStyle>
      <a:lvl1pPr marL="0" indent="0" algn="l" defTabSz="914400" rtl="0" eaLnBrk="1" latinLnBrk="0" hangingPunct="1">
        <a:lnSpc>
          <a:spcPct val="100000"/>
        </a:lnSpc>
        <a:spcBef>
          <a:spcPts val="0"/>
        </a:spcBef>
        <a:buFontTx/>
        <a:buNone/>
        <a:defRPr sz="1000" kern="1200">
          <a:solidFill>
            <a:srgbClr val="1D1D1B"/>
          </a:solidFill>
          <a:latin typeface="Arial" panose="020B0604020202020204" pitchFamily="34" charset="0"/>
          <a:ea typeface="Microsoft YaHei" panose="020B0503020204020204" pitchFamily="34" charset="-122"/>
          <a:cs typeface="Arial" panose="020B0604020202020204" pitchFamily="34" charset="0"/>
        </a:defRPr>
      </a:lvl1pPr>
      <a:lvl2pPr marL="4572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2pPr>
      <a:lvl3pPr marL="9144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Tx/>
        <a:buNone/>
        <a:defRPr sz="75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344" userDrawn="1">
          <p15:clr>
            <a:srgbClr val="F26B43"/>
          </p15:clr>
        </p15:guide>
        <p15:guide id="6" orient="horz" pos="408"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239436"/>
      </p:ext>
    </p:extLst>
  </p:cSld>
  <p:clrMap bg1="lt1" tx1="dk1" bg2="lt2" tx2="dk2" accent1="accent1" accent2="accent2" accent3="accent3" accent4="accent4" accent5="accent5" accent6="accent6" hlink="hlink" folHlink="folHlink"/>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344" userDrawn="1">
          <p15:clr>
            <a:srgbClr val="F26B43"/>
          </p15:clr>
        </p15:guide>
        <p15:guide id="6" orient="horz" pos="408"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BEE2EE-BF4D-7A4A-B3C6-9E47668CCD98}"/>
              </a:ext>
            </a:extLst>
          </p:cNvPr>
          <p:cNvSpPr txBox="1"/>
          <p:nvPr userDrawn="1"/>
        </p:nvSpPr>
        <p:spPr>
          <a:xfrm>
            <a:off x="734131" y="6402806"/>
            <a:ext cx="499729" cy="138499"/>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00" smtClean="0">
                <a:solidFill>
                  <a:srgbClr val="1D1D1B"/>
                </a:solidFill>
                <a:latin typeface="Arial" panose="020B0604020202020204" pitchFamily="34" charset="0"/>
                <a:cs typeface="Arial" panose="020B0604020202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00" dirty="0">
              <a:solidFill>
                <a:srgbClr val="1D1D1B"/>
              </a:solidFill>
              <a:latin typeface="Arial" panose="020B0604020202020204" pitchFamily="34" charset="0"/>
              <a:cs typeface="Arial" panose="020B0604020202020204" pitchFamily="34" charset="0"/>
            </a:endParaRPr>
          </a:p>
        </p:txBody>
      </p:sp>
      <p:grpSp>
        <p:nvGrpSpPr>
          <p:cNvPr id="88"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0" y="2625389"/>
            <a:ext cx="1967973" cy="4233515"/>
            <a:chOff x="5343885" y="-48857"/>
            <a:chExt cx="3271316" cy="7037279"/>
          </a:xfrm>
        </p:grpSpPr>
        <p:sp>
          <p:nvSpPr>
            <p:cNvPr id="89"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90"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91"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92"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93"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94"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95"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96"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97"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98"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99"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100"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101"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102" name="矩形 13">
              <a:extLst>
                <a:ext uri="{FF2B5EF4-FFF2-40B4-BE49-F238E27FC236}">
                  <a16:creationId xmlns:a16="http://schemas.microsoft.com/office/drawing/2014/main" id="{371A8520-F934-304C-B57F-B49F768694E2}"/>
                </a:ext>
              </a:extLst>
            </p:cNvPr>
            <p:cNvSpPr/>
            <p:nvPr userDrawn="1"/>
          </p:nvSpPr>
          <p:spPr>
            <a:xfrm>
              <a:off x="6184543" y="4866463"/>
              <a:ext cx="791510" cy="664398"/>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103" name="矩形 13">
              <a:extLst>
                <a:ext uri="{FF2B5EF4-FFF2-40B4-BE49-F238E27FC236}">
                  <a16:creationId xmlns:a16="http://schemas.microsoft.com/office/drawing/2014/main" id="{B83004D7-279B-C14E-9FCF-870FA1B74FDF}"/>
                </a:ext>
              </a:extLst>
            </p:cNvPr>
            <p:cNvSpPr/>
            <p:nvPr userDrawn="1"/>
          </p:nvSpPr>
          <p:spPr>
            <a:xfrm>
              <a:off x="6182308" y="4134866"/>
              <a:ext cx="791510" cy="664398"/>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104" name="矩形 13">
              <a:extLst>
                <a:ext uri="{FF2B5EF4-FFF2-40B4-BE49-F238E27FC236}">
                  <a16:creationId xmlns:a16="http://schemas.microsoft.com/office/drawing/2014/main" id="{99635968-4E69-CC41-9D78-6DF253FE3035}"/>
                </a:ext>
              </a:extLst>
            </p:cNvPr>
            <p:cNvSpPr/>
            <p:nvPr userDrawn="1"/>
          </p:nvSpPr>
          <p:spPr>
            <a:xfrm>
              <a:off x="6177324" y="5596166"/>
              <a:ext cx="791510" cy="664398"/>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105"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106"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107"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108"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109"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110"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111"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112"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113"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114"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115"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116"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117" name="矩形 13">
              <a:extLst>
                <a:ext uri="{FF2B5EF4-FFF2-40B4-BE49-F238E27FC236}">
                  <a16:creationId xmlns:a16="http://schemas.microsoft.com/office/drawing/2014/main" id="{20725C9F-31AE-DB44-B70A-B4ECDEC0BC00}"/>
                </a:ext>
              </a:extLst>
            </p:cNvPr>
            <p:cNvSpPr/>
            <p:nvPr/>
          </p:nvSpPr>
          <p:spPr>
            <a:xfrm>
              <a:off x="7811114" y="3415851"/>
              <a:ext cx="791510" cy="664398"/>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118" name="矩形 13">
              <a:extLst>
                <a:ext uri="{FF2B5EF4-FFF2-40B4-BE49-F238E27FC236}">
                  <a16:creationId xmlns:a16="http://schemas.microsoft.com/office/drawing/2014/main" id="{AC5BCC27-B68D-0743-8E0B-E25F8D01C3A4}"/>
                </a:ext>
              </a:extLst>
            </p:cNvPr>
            <p:cNvSpPr/>
            <p:nvPr/>
          </p:nvSpPr>
          <p:spPr>
            <a:xfrm>
              <a:off x="7820945" y="4866463"/>
              <a:ext cx="791510" cy="664398"/>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119" name="矩形 13">
              <a:extLst>
                <a:ext uri="{FF2B5EF4-FFF2-40B4-BE49-F238E27FC236}">
                  <a16:creationId xmlns:a16="http://schemas.microsoft.com/office/drawing/2014/main" id="{51C2E83A-C975-6945-B2FD-5B22BBB53DB7}"/>
                </a:ext>
              </a:extLst>
            </p:cNvPr>
            <p:cNvSpPr/>
            <p:nvPr/>
          </p:nvSpPr>
          <p:spPr>
            <a:xfrm>
              <a:off x="7818707" y="4134866"/>
              <a:ext cx="791510" cy="664398"/>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120" name="矩形 13">
              <a:extLst>
                <a:ext uri="{FF2B5EF4-FFF2-40B4-BE49-F238E27FC236}">
                  <a16:creationId xmlns:a16="http://schemas.microsoft.com/office/drawing/2014/main" id="{BEE9A95F-6965-354F-A2C7-2E8C81DDA52F}"/>
                </a:ext>
              </a:extLst>
            </p:cNvPr>
            <p:cNvSpPr/>
            <p:nvPr/>
          </p:nvSpPr>
          <p:spPr>
            <a:xfrm>
              <a:off x="7823691" y="5596166"/>
              <a:ext cx="791510" cy="664398"/>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190/233/238</a:t>
              </a:r>
            </a:p>
          </p:txBody>
        </p:sp>
        <p:sp>
          <p:nvSpPr>
            <p:cNvPr id="121"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122"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123"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0/0/0</a:t>
              </a:r>
            </a:p>
          </p:txBody>
        </p:sp>
        <p:sp>
          <p:nvSpPr>
            <p:cNvPr id="124"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125" name="矩形 13">
              <a:extLst>
                <a:ext uri="{FF2B5EF4-FFF2-40B4-BE49-F238E27FC236}">
                  <a16:creationId xmlns:a16="http://schemas.microsoft.com/office/drawing/2014/main" id="{0B0545C9-147F-584F-80D2-EF13876D7D33}"/>
                </a:ext>
              </a:extLst>
            </p:cNvPr>
            <p:cNvSpPr/>
            <p:nvPr userDrawn="1"/>
          </p:nvSpPr>
          <p:spPr>
            <a:xfrm>
              <a:off x="6445335" y="6324024"/>
              <a:ext cx="513579" cy="664398"/>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126" name="矩形 13">
              <a:extLst>
                <a:ext uri="{FF2B5EF4-FFF2-40B4-BE49-F238E27FC236}">
                  <a16:creationId xmlns:a16="http://schemas.microsoft.com/office/drawing/2014/main" id="{44FD0A0B-0D45-3340-A523-465AC24134BF}"/>
                </a:ext>
              </a:extLst>
            </p:cNvPr>
            <p:cNvSpPr/>
            <p:nvPr userDrawn="1"/>
          </p:nvSpPr>
          <p:spPr>
            <a:xfrm>
              <a:off x="7003279" y="6324024"/>
              <a:ext cx="513579" cy="664398"/>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127" name="矩形 13">
              <a:extLst>
                <a:ext uri="{FF2B5EF4-FFF2-40B4-BE49-F238E27FC236}">
                  <a16:creationId xmlns:a16="http://schemas.microsoft.com/office/drawing/2014/main" id="{2C404A07-276B-3648-BB25-4EDB5905448C}"/>
                </a:ext>
              </a:extLst>
            </p:cNvPr>
            <p:cNvSpPr/>
            <p:nvPr userDrawn="1"/>
          </p:nvSpPr>
          <p:spPr>
            <a:xfrm>
              <a:off x="7551547" y="6324024"/>
              <a:ext cx="513579" cy="664398"/>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128" name="矩形 13">
              <a:extLst>
                <a:ext uri="{FF2B5EF4-FFF2-40B4-BE49-F238E27FC236}">
                  <a16:creationId xmlns:a16="http://schemas.microsoft.com/office/drawing/2014/main" id="{72B0F29C-A346-8946-9B8E-8F1B9DFF7AD0}"/>
                </a:ext>
              </a:extLst>
            </p:cNvPr>
            <p:cNvSpPr/>
            <p:nvPr userDrawn="1"/>
          </p:nvSpPr>
          <p:spPr>
            <a:xfrm>
              <a:off x="8098559" y="6324024"/>
              <a:ext cx="513579" cy="664398"/>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pic>
        <p:nvPicPr>
          <p:cNvPr id="5" name="图片 4">
            <a:extLst>
              <a:ext uri="{FF2B5EF4-FFF2-40B4-BE49-F238E27FC236}">
                <a16:creationId xmlns:a16="http://schemas.microsoft.com/office/drawing/2014/main" id="{E4CAFD75-C2EF-49EA-89DD-730E41C04FA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40701" y="6095355"/>
            <a:ext cx="1095072" cy="615777"/>
          </a:xfrm>
          <a:prstGeom prst="rect">
            <a:avLst/>
          </a:prstGeom>
        </p:spPr>
      </p:pic>
      <p:pic>
        <p:nvPicPr>
          <p:cNvPr id="7" name="图片 6">
            <a:extLst>
              <a:ext uri="{FF2B5EF4-FFF2-40B4-BE49-F238E27FC236}">
                <a16:creationId xmlns:a16="http://schemas.microsoft.com/office/drawing/2014/main" id="{6EE5CEFB-883D-44DC-9554-4EC62337314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6763" cy="794060"/>
          </a:xfrm>
          <a:prstGeom prst="rect">
            <a:avLst/>
          </a:prstGeom>
        </p:spPr>
      </p:pic>
    </p:spTree>
    <p:extLst>
      <p:ext uri="{BB962C8B-B14F-4D97-AF65-F5344CB8AC3E}">
        <p14:creationId xmlns:p14="http://schemas.microsoft.com/office/powerpoint/2010/main" val="99056531"/>
      </p:ext>
    </p:extLst>
  </p:cSld>
  <p:clrMap bg1="lt1" tx1="dk1" bg2="lt2" tx2="dk2" accent1="accent1" accent2="accent2" accent3="accent3" accent4="accent4" accent5="accent5" accent6="accent6" hlink="hlink" folHlink="folHlink"/>
  <p:sldLayoutIdLst>
    <p:sldLayoutId id="2147483891" r:id="rId1"/>
  </p:sldLayoutIdLst>
  <p:hf hdr="0" ftr="0" dt="0"/>
  <p:txStyles>
    <p:titleStyle>
      <a:lvl1pPr algn="l" defTabSz="1187798" rtl="0" eaLnBrk="1" latinLnBrk="0" hangingPunct="1">
        <a:lnSpc>
          <a:spcPct val="90000"/>
        </a:lnSpc>
        <a:spcBef>
          <a:spcPct val="0"/>
        </a:spcBef>
        <a:buNone/>
        <a:defRPr sz="5716" kern="1200">
          <a:solidFill>
            <a:schemeClr val="tx1"/>
          </a:solidFill>
          <a:latin typeface="+mj-lt"/>
          <a:ea typeface="+mj-ea"/>
          <a:cs typeface="+mj-cs"/>
        </a:defRPr>
      </a:lvl1pPr>
    </p:titleStyle>
    <p:bodyStyle>
      <a:lvl1pPr marL="296950" indent="-296950" algn="l" defTabSz="1187798" rtl="0" eaLnBrk="1" latinLnBrk="0" hangingPunct="1">
        <a:lnSpc>
          <a:spcPct val="90000"/>
        </a:lnSpc>
        <a:spcBef>
          <a:spcPts val="1299"/>
        </a:spcBef>
        <a:buFont typeface="Arial" panose="020B0604020202020204" pitchFamily="34" charset="0"/>
        <a:buChar char="•"/>
        <a:defRPr sz="3636" kern="1200">
          <a:solidFill>
            <a:schemeClr val="tx1"/>
          </a:solidFill>
          <a:latin typeface="+mn-lt"/>
          <a:ea typeface="+mn-ea"/>
          <a:cs typeface="+mn-cs"/>
        </a:defRPr>
      </a:lvl1pPr>
      <a:lvl2pPr marL="890849" indent="-296950" algn="l" defTabSz="1187798" rtl="0" eaLnBrk="1" latinLnBrk="0" hangingPunct="1">
        <a:lnSpc>
          <a:spcPct val="90000"/>
        </a:lnSpc>
        <a:spcBef>
          <a:spcPts val="650"/>
        </a:spcBef>
        <a:buFont typeface="Arial" panose="020B0604020202020204" pitchFamily="34" charset="0"/>
        <a:buChar char="•"/>
        <a:defRPr sz="3118" kern="1200">
          <a:solidFill>
            <a:schemeClr val="tx1"/>
          </a:solidFill>
          <a:latin typeface="+mn-lt"/>
          <a:ea typeface="+mn-ea"/>
          <a:cs typeface="+mn-cs"/>
        </a:defRPr>
      </a:lvl2pPr>
      <a:lvl3pPr marL="1484748" indent="-296950" algn="l" defTabSz="1187798" rtl="0" eaLnBrk="1" latinLnBrk="0" hangingPunct="1">
        <a:lnSpc>
          <a:spcPct val="90000"/>
        </a:lnSpc>
        <a:spcBef>
          <a:spcPts val="650"/>
        </a:spcBef>
        <a:buFont typeface="Arial" panose="020B0604020202020204" pitchFamily="34" charset="0"/>
        <a:buChar char="•"/>
        <a:defRPr sz="2598" kern="1200">
          <a:solidFill>
            <a:schemeClr val="tx1"/>
          </a:solidFill>
          <a:latin typeface="+mn-lt"/>
          <a:ea typeface="+mn-ea"/>
          <a:cs typeface="+mn-cs"/>
        </a:defRPr>
      </a:lvl3pPr>
      <a:lvl4pPr marL="2078648"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4pPr>
      <a:lvl5pPr marL="26725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344" userDrawn="1">
          <p15:clr>
            <a:srgbClr val="F26B43"/>
          </p15:clr>
        </p15:guide>
        <p15:guide id="6" orient="horz" pos="408"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339F927-69CD-4314-8393-D2500989127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381" y="0"/>
            <a:ext cx="12192000" cy="6858000"/>
          </a:xfrm>
          <a:prstGeom prst="rect">
            <a:avLst/>
          </a:prstGeom>
        </p:spPr>
      </p:pic>
    </p:spTree>
    <p:extLst>
      <p:ext uri="{BB962C8B-B14F-4D97-AF65-F5344CB8AC3E}">
        <p14:creationId xmlns:p14="http://schemas.microsoft.com/office/powerpoint/2010/main" val="2848406896"/>
      </p:ext>
    </p:extLst>
  </p:cSld>
  <p:clrMap bg1="lt1" tx1="dk1" bg2="lt2" tx2="dk2" accent1="accent1" accent2="accent2" accent3="accent3" accent4="accent4" accent5="accent5" accent6="accent6" hlink="hlink" folHlink="folHlink"/>
  <p:sldLayoutIdLst>
    <p:sldLayoutId id="2147483686" r:id="rId1"/>
  </p:sldLayoutIdLst>
  <p:hf hdr="0" ftr="0" dt="0"/>
  <p:txStyles>
    <p:titleStyle>
      <a:lvl1pPr algn="l" defTabSz="1187798" rtl="0" eaLnBrk="1" latinLnBrk="0" hangingPunct="1">
        <a:lnSpc>
          <a:spcPct val="90000"/>
        </a:lnSpc>
        <a:spcBef>
          <a:spcPct val="0"/>
        </a:spcBef>
        <a:buNone/>
        <a:defRPr sz="5000" b="0" kern="1200">
          <a:solidFill>
            <a:schemeClr val="tx1"/>
          </a:solidFill>
          <a:latin typeface="Arial" panose="020B0604020202020204" pitchFamily="34" charset="0"/>
          <a:ea typeface="Microsoft YaHei" panose="020B0503020204020204" pitchFamily="34" charset="-122"/>
          <a:cs typeface="Arial" panose="020B0604020202020204" pitchFamily="34" charset="0"/>
        </a:defRPr>
      </a:lvl1pPr>
    </p:titleStyle>
    <p:bodyStyle>
      <a:lvl1pPr marL="0" indent="0" algn="l" defTabSz="1187798" rtl="0" eaLnBrk="1" latinLnBrk="0" hangingPunct="1">
        <a:lnSpc>
          <a:spcPct val="90000"/>
        </a:lnSpc>
        <a:spcBef>
          <a:spcPts val="1299"/>
        </a:spcBef>
        <a:buFont typeface="Arial" panose="020B0604020202020204" pitchFamily="34" charset="0"/>
        <a:buNone/>
        <a:defRPr sz="1819" kern="1200">
          <a:solidFill>
            <a:srgbClr val="FFFFFF"/>
          </a:solidFill>
          <a:latin typeface="Microsoft YaHei" panose="020B0503020204020204" pitchFamily="34" charset="-122"/>
          <a:ea typeface="Microsoft YaHei" panose="020B0503020204020204" pitchFamily="34" charset="-122"/>
          <a:cs typeface="+mn-cs"/>
        </a:defRPr>
      </a:lvl1pPr>
      <a:lvl2pPr marL="593900" indent="0" algn="l" defTabSz="1187798" rtl="0" eaLnBrk="1" latinLnBrk="0" hangingPunct="1">
        <a:lnSpc>
          <a:spcPct val="90000"/>
        </a:lnSpc>
        <a:spcBef>
          <a:spcPts val="650"/>
        </a:spcBef>
        <a:buFont typeface="Arial" panose="020B0604020202020204" pitchFamily="34" charset="0"/>
        <a:buNone/>
        <a:defRPr sz="3118" kern="1200">
          <a:solidFill>
            <a:schemeClr val="tx1"/>
          </a:solidFill>
          <a:latin typeface="+mn-lt"/>
          <a:ea typeface="+mn-ea"/>
          <a:cs typeface="+mn-cs"/>
        </a:defRPr>
      </a:lvl2pPr>
      <a:lvl3pPr marL="1187798" indent="0" algn="l" defTabSz="1187798" rtl="0" eaLnBrk="1" latinLnBrk="0" hangingPunct="1">
        <a:lnSpc>
          <a:spcPct val="90000"/>
        </a:lnSpc>
        <a:spcBef>
          <a:spcPts val="650"/>
        </a:spcBef>
        <a:buFont typeface="Arial" panose="020B0604020202020204" pitchFamily="34" charset="0"/>
        <a:buNone/>
        <a:defRPr sz="2598" kern="1200">
          <a:solidFill>
            <a:schemeClr val="tx1"/>
          </a:solidFill>
          <a:latin typeface="+mn-lt"/>
          <a:ea typeface="+mn-ea"/>
          <a:cs typeface="+mn-cs"/>
        </a:defRPr>
      </a:lvl3pPr>
      <a:lvl4pPr marL="1781699"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4pPr>
      <a:lvl5pPr marL="2375598" indent="0" algn="l" defTabSz="1187798" rtl="0" eaLnBrk="1" latinLnBrk="0" hangingPunct="1">
        <a:lnSpc>
          <a:spcPct val="90000"/>
        </a:lnSpc>
        <a:spcBef>
          <a:spcPts val="650"/>
        </a:spcBef>
        <a:buFont typeface="Arial" panose="020B0604020202020204" pitchFamily="34" charset="0"/>
        <a:buNone/>
        <a:defRPr sz="2338" kern="120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p:bodyStyle>
    <p:otherStyle>
      <a:defPPr>
        <a:defRPr lang="en-US"/>
      </a:defPPr>
      <a:lvl1pPr marL="0" algn="l" defTabSz="1187798" rtl="0" eaLnBrk="1" latinLnBrk="0" hangingPunct="1">
        <a:defRPr sz="2338" kern="1200">
          <a:solidFill>
            <a:schemeClr val="tx1"/>
          </a:solidFill>
          <a:latin typeface="+mn-lt"/>
          <a:ea typeface="+mn-ea"/>
          <a:cs typeface="+mn-cs"/>
        </a:defRPr>
      </a:lvl1pPr>
      <a:lvl2pPr marL="593900" algn="l" defTabSz="1187798" rtl="0" eaLnBrk="1" latinLnBrk="0" hangingPunct="1">
        <a:defRPr sz="2338" kern="1200">
          <a:solidFill>
            <a:schemeClr val="tx1"/>
          </a:solidFill>
          <a:latin typeface="+mn-lt"/>
          <a:ea typeface="+mn-ea"/>
          <a:cs typeface="+mn-cs"/>
        </a:defRPr>
      </a:lvl2pPr>
      <a:lvl3pPr marL="1187798" algn="l" defTabSz="1187798" rtl="0" eaLnBrk="1" latinLnBrk="0" hangingPunct="1">
        <a:defRPr sz="2338" kern="1200">
          <a:solidFill>
            <a:schemeClr val="tx1"/>
          </a:solidFill>
          <a:latin typeface="+mn-lt"/>
          <a:ea typeface="+mn-ea"/>
          <a:cs typeface="+mn-cs"/>
        </a:defRPr>
      </a:lvl3pPr>
      <a:lvl4pPr marL="1781699" algn="l" defTabSz="1187798" rtl="0" eaLnBrk="1" latinLnBrk="0" hangingPunct="1">
        <a:defRPr sz="2338" kern="1200">
          <a:solidFill>
            <a:schemeClr val="tx1"/>
          </a:solidFill>
          <a:latin typeface="+mn-lt"/>
          <a:ea typeface="+mn-ea"/>
          <a:cs typeface="+mn-cs"/>
        </a:defRPr>
      </a:lvl4pPr>
      <a:lvl5pPr marL="2375598" algn="l" defTabSz="1187798" rtl="0" eaLnBrk="1" latinLnBrk="0" hangingPunct="1">
        <a:defRPr sz="2338" kern="1200">
          <a:solidFill>
            <a:schemeClr val="tx1"/>
          </a:solidFill>
          <a:latin typeface="+mn-lt"/>
          <a:ea typeface="+mn-ea"/>
          <a:cs typeface="+mn-cs"/>
        </a:defRPr>
      </a:lvl5pPr>
      <a:lvl6pPr marL="2969497" algn="l" defTabSz="1187798" rtl="0" eaLnBrk="1" latinLnBrk="0" hangingPunct="1">
        <a:defRPr sz="2338" kern="1200">
          <a:solidFill>
            <a:schemeClr val="tx1"/>
          </a:solidFill>
          <a:latin typeface="+mn-lt"/>
          <a:ea typeface="+mn-ea"/>
          <a:cs typeface="+mn-cs"/>
        </a:defRPr>
      </a:lvl6pPr>
      <a:lvl7pPr marL="3563396" algn="l" defTabSz="1187798" rtl="0" eaLnBrk="1" latinLnBrk="0" hangingPunct="1">
        <a:defRPr sz="2338" kern="1200">
          <a:solidFill>
            <a:schemeClr val="tx1"/>
          </a:solidFill>
          <a:latin typeface="+mn-lt"/>
          <a:ea typeface="+mn-ea"/>
          <a:cs typeface="+mn-cs"/>
        </a:defRPr>
      </a:lvl7pPr>
      <a:lvl8pPr marL="4157297" algn="l" defTabSz="1187798" rtl="0" eaLnBrk="1" latinLnBrk="0" hangingPunct="1">
        <a:defRPr sz="2338" kern="1200">
          <a:solidFill>
            <a:schemeClr val="tx1"/>
          </a:solidFill>
          <a:latin typeface="+mn-lt"/>
          <a:ea typeface="+mn-ea"/>
          <a:cs typeface="+mn-cs"/>
        </a:defRPr>
      </a:lvl8pPr>
      <a:lvl9pPr marL="4751195" algn="l" defTabSz="1187798" rtl="0" eaLnBrk="1" latinLnBrk="0" hangingPunct="1">
        <a:defRPr sz="233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3840" userDrawn="1">
          <p15:clr>
            <a:srgbClr val="F26B43"/>
          </p15:clr>
        </p15:guide>
        <p15:guide id="3" pos="416" userDrawn="1">
          <p15:clr>
            <a:srgbClr val="F26B43"/>
          </p15:clr>
        </p15:guide>
        <p15:guide id="4" pos="7256" userDrawn="1">
          <p15:clr>
            <a:srgbClr val="F26B43"/>
          </p15:clr>
        </p15:guide>
        <p15:guide id="5" orient="horz" pos="344" userDrawn="1">
          <p15:clr>
            <a:srgbClr val="F26B43"/>
          </p15:clr>
        </p15:guide>
        <p15:guide id="6" orient="horz" pos="408" userDrawn="1">
          <p15:clr>
            <a:srgbClr val="F26B43"/>
          </p15:clr>
        </p15:guide>
        <p15:guide id="7" orient="horz" pos="3928" userDrawn="1">
          <p15:clr>
            <a:srgbClr val="F26B43"/>
          </p15:clr>
        </p15:guide>
        <p15:guide id="8"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6.png"/><Relationship Id="rId7" Type="http://schemas.openxmlformats.org/officeDocument/2006/relationships/image" Target="../media/image7.wm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oleObject" Target="../embeddings/oleObject2.bin"/><Relationship Id="rId11" Type="http://schemas.openxmlformats.org/officeDocument/2006/relationships/image" Target="../media/image11.png"/><Relationship Id="rId5" Type="http://schemas.openxmlformats.org/officeDocument/2006/relationships/image" Target="../media/image6.wmf"/><Relationship Id="rId10" Type="http://schemas.openxmlformats.org/officeDocument/2006/relationships/image" Target="../media/image8.wmf"/><Relationship Id="rId4" Type="http://schemas.openxmlformats.org/officeDocument/2006/relationships/oleObject" Target="../embeddings/oleObject1.bin"/><Relationship Id="rId9" Type="http://schemas.openxmlformats.org/officeDocument/2006/relationships/oleObject" Target="../embeddings/oleObject3.bin"/></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3.wmf"/><Relationship Id="rId5" Type="http://schemas.openxmlformats.org/officeDocument/2006/relationships/oleObject" Target="../embeddings/oleObject4.bin"/><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wmf"/><Relationship Id="rId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22762E83-AF03-7E93-D883-3878C4EAE50C}"/>
              </a:ext>
            </a:extLst>
          </p:cNvPr>
          <p:cNvSpPr txBox="1"/>
          <p:nvPr/>
        </p:nvSpPr>
        <p:spPr>
          <a:xfrm>
            <a:off x="3050177" y="3222508"/>
            <a:ext cx="6100354" cy="1138773"/>
          </a:xfrm>
          <a:prstGeom prst="rect">
            <a:avLst/>
          </a:prstGeom>
          <a:noFill/>
        </p:spPr>
        <p:txBody>
          <a:bodyPr wrap="square">
            <a:spAutoFit/>
          </a:bodyPr>
          <a:lstStyle/>
          <a:p>
            <a:pPr algn="ctr"/>
            <a:r>
              <a:rPr lang="en-US" altLang="zh-CN" sz="4800" dirty="0" err="1">
                <a:solidFill>
                  <a:srgbClr val="000000"/>
                </a:solidFill>
                <a:effectLst/>
                <a:latin typeface="DengXian-Light"/>
              </a:rPr>
              <a:t>MoE&amp;LLM</a:t>
            </a:r>
            <a:r>
              <a:rPr lang="en-US" altLang="zh-CN" sz="4800" dirty="0">
                <a:solidFill>
                  <a:srgbClr val="000000"/>
                </a:solidFill>
                <a:effectLst/>
                <a:latin typeface="DengXian-Light"/>
              </a:rPr>
              <a:t> </a:t>
            </a:r>
          </a:p>
          <a:p>
            <a:pPr algn="ctr"/>
            <a:r>
              <a:rPr lang="zh-CN" altLang="en-US" sz="2000" dirty="0">
                <a:solidFill>
                  <a:srgbClr val="000000"/>
                </a:solidFill>
                <a:effectLst/>
                <a:latin typeface="DengXian-Regular"/>
              </a:rPr>
              <a:t>稀疏结构⼤模型详解</a:t>
            </a:r>
            <a:endParaRPr lang="zh-CN" altLang="en-US" sz="2000" dirty="0"/>
          </a:p>
        </p:txBody>
      </p:sp>
    </p:spTree>
    <p:extLst>
      <p:ext uri="{BB962C8B-B14F-4D97-AF65-F5344CB8AC3E}">
        <p14:creationId xmlns:p14="http://schemas.microsoft.com/office/powerpoint/2010/main" val="325202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a:solidFill>
                  <a:srgbClr val="000000"/>
                </a:solidFill>
                <a:effectLst/>
                <a:latin typeface="仿宋" panose="02010609060101010101" pitchFamily="49" charset="-122"/>
                <a:ea typeface="仿宋" panose="02010609060101010101" pitchFamily="49" charset="-122"/>
              </a:rPr>
              <a:t>Expert Balancing</a:t>
            </a:r>
            <a:endParaRPr lang="zh-CN" altLang="en-US" sz="3600"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E2A30539-835A-5F22-DF9F-E07ACC82FAAC}"/>
              </a:ext>
            </a:extLst>
          </p:cNvPr>
          <p:cNvSpPr txBox="1"/>
          <p:nvPr/>
        </p:nvSpPr>
        <p:spPr>
          <a:xfrm>
            <a:off x="518381" y="1749084"/>
            <a:ext cx="11160000" cy="3359831"/>
          </a:xfrm>
          <a:prstGeom prst="rect">
            <a:avLst/>
          </a:prstGeom>
          <a:noFill/>
        </p:spPr>
        <p:txBody>
          <a:bodyPr wrap="square">
            <a:spAutoFit/>
          </a:bodyPr>
          <a:lstStyle/>
          <a:p>
            <a:pPr>
              <a:lnSpc>
                <a:spcPct val="150000"/>
              </a:lnSpc>
            </a:pPr>
            <a:r>
              <a:rPr lang="en-US" altLang="zh-CN" sz="2400" b="0" dirty="0">
                <a:solidFill>
                  <a:srgbClr val="000000"/>
                </a:solidFill>
                <a:effectLst/>
                <a:latin typeface="ArialMT"/>
              </a:rPr>
              <a:t>• </a:t>
            </a:r>
            <a:r>
              <a:rPr lang="zh-CN" altLang="en-US" sz="2400" b="0" dirty="0">
                <a:solidFill>
                  <a:srgbClr val="000000"/>
                </a:solidFill>
                <a:effectLst/>
                <a:latin typeface="DengXian-Regular"/>
              </a:rPr>
              <a:t>物理世界规律造成的不均衡。</a:t>
            </a:r>
            <a:r>
              <a:rPr lang="en-US" altLang="zh-CN" sz="2400" b="0" dirty="0">
                <a:solidFill>
                  <a:srgbClr val="000000"/>
                </a:solidFill>
                <a:effectLst/>
                <a:latin typeface="DengXian-Regular"/>
              </a:rPr>
              <a:t>2-8</a:t>
            </a:r>
            <a:r>
              <a:rPr lang="zh-CN" altLang="en-US" sz="2400" b="0" dirty="0">
                <a:solidFill>
                  <a:srgbClr val="000000"/>
                </a:solidFill>
                <a:effectLst/>
                <a:latin typeface="DengXian-Regular"/>
              </a:rPr>
              <a:t>定律在此，总会有⼀部分任务或领域 占据所有数据的⼤部分，也⼀定会有⻓尾数据，使⽤等参数量、随机 </a:t>
            </a:r>
            <a:r>
              <a:rPr lang="en-US" altLang="zh-CN" sz="2400" b="0" dirty="0">
                <a:solidFill>
                  <a:srgbClr val="000000"/>
                </a:solidFill>
                <a:effectLst/>
                <a:latin typeface="DengXian-Regular"/>
              </a:rPr>
              <a:t>Gating</a:t>
            </a:r>
            <a:r>
              <a:rPr lang="zh-CN" altLang="en-US" sz="2400" b="0" dirty="0">
                <a:solidFill>
                  <a:srgbClr val="000000"/>
                </a:solidFill>
                <a:effectLst/>
                <a:latin typeface="DengXian-Regular"/>
              </a:rPr>
              <a:t>的⽅式进⾏强制的均衡分配，实际上也是在伤害模型对现实世 界的拟合。</a:t>
            </a:r>
            <a:endParaRPr lang="en-US" altLang="zh-CN" sz="2400" b="0" dirty="0">
              <a:solidFill>
                <a:srgbClr val="000000"/>
              </a:solidFill>
              <a:effectLst/>
              <a:latin typeface="DengXian-Regular"/>
            </a:endParaRPr>
          </a:p>
          <a:p>
            <a:pPr>
              <a:lnSpc>
                <a:spcPct val="150000"/>
              </a:lnSpc>
            </a:pPr>
            <a:r>
              <a:rPr lang="zh-CN" altLang="en-US" sz="2400" b="0" dirty="0">
                <a:solidFill>
                  <a:srgbClr val="000000"/>
                </a:solidFill>
                <a:effectLst/>
                <a:latin typeface="DengXian-Regular"/>
              </a:rPr>
              <a:t> </a:t>
            </a:r>
            <a:r>
              <a:rPr lang="en-US" altLang="zh-CN" sz="2400" b="0" dirty="0">
                <a:solidFill>
                  <a:srgbClr val="000000"/>
                </a:solidFill>
                <a:effectLst/>
                <a:latin typeface="ArialMT"/>
              </a:rPr>
              <a:t>• </a:t>
            </a:r>
            <a:r>
              <a:rPr lang="zh-CN" altLang="en-US" sz="2400" b="0" dirty="0">
                <a:solidFill>
                  <a:srgbClr val="000000"/>
                </a:solidFill>
                <a:effectLst/>
                <a:latin typeface="DengXian-Regular"/>
              </a:rPr>
              <a:t>神经⽹络特点决定的赢者通吃。</a:t>
            </a:r>
            <a:r>
              <a:rPr lang="en-US" altLang="zh-CN" sz="2400" b="0" dirty="0">
                <a:solidFill>
                  <a:srgbClr val="000000"/>
                </a:solidFill>
                <a:effectLst/>
                <a:latin typeface="DengXian-Regular"/>
              </a:rPr>
              <a:t>Gating Network</a:t>
            </a:r>
            <a:r>
              <a:rPr lang="zh-CN" altLang="en-US" sz="2400" b="0" dirty="0">
                <a:solidFill>
                  <a:srgbClr val="000000"/>
                </a:solidFill>
                <a:effectLst/>
                <a:latin typeface="DengXian-Regular"/>
              </a:rPr>
              <a:t>可学</a:t>
            </a:r>
            <a:r>
              <a:rPr lang="zh-CN" altLang="en-US" sz="2400" dirty="0">
                <a:solidFill>
                  <a:srgbClr val="000000"/>
                </a:solidFill>
                <a:latin typeface="DengXian-Regular"/>
              </a:rPr>
              <a:t>会</a:t>
            </a:r>
            <a:r>
              <a:rPr lang="zh-CN" altLang="en-US" sz="2400" b="0" dirty="0">
                <a:solidFill>
                  <a:srgbClr val="000000"/>
                </a:solidFill>
                <a:effectLst/>
                <a:latin typeface="DengXian-Regular"/>
              </a:rPr>
              <a:t>很⾃然的朝 着⼏个拟合较好的</a:t>
            </a:r>
            <a:r>
              <a:rPr lang="en-US" altLang="zh-CN" sz="2400" b="0" dirty="0">
                <a:solidFill>
                  <a:srgbClr val="000000"/>
                </a:solidFill>
                <a:effectLst/>
                <a:latin typeface="DengXian-Regular"/>
              </a:rPr>
              <a:t>Expert</a:t>
            </a:r>
            <a:r>
              <a:rPr lang="zh-CN" altLang="en-US" sz="2400" b="0" dirty="0">
                <a:solidFill>
                  <a:srgbClr val="000000"/>
                </a:solidFill>
                <a:effectLst/>
                <a:latin typeface="DengXian-Regular"/>
              </a:rPr>
              <a:t>进⾏数据分配，这⼀点仍需要⼤量的尝试和 研究，也许可以缓解，也许可以解决。</a:t>
            </a:r>
            <a:endParaRPr lang="zh-CN" altLang="en-US" sz="2400" dirty="0"/>
          </a:p>
        </p:txBody>
      </p:sp>
    </p:spTree>
    <p:extLst>
      <p:ext uri="{BB962C8B-B14F-4D97-AF65-F5344CB8AC3E}">
        <p14:creationId xmlns:p14="http://schemas.microsoft.com/office/powerpoint/2010/main" val="245437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zh-CN" altLang="en-US" sz="3600" b="1" dirty="0">
                <a:solidFill>
                  <a:srgbClr val="000000"/>
                </a:solidFill>
                <a:effectLst/>
                <a:latin typeface="仿宋" panose="02010609060101010101" pitchFamily="49" charset="-122"/>
                <a:ea typeface="仿宋" panose="02010609060101010101" pitchFamily="49" charset="-122"/>
              </a:rPr>
              <a:t>分布式通信问题</a:t>
            </a:r>
            <a:endParaRPr lang="zh-CN" altLang="en-US" sz="3600" b="1"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A4F204A9-EDC2-AA33-E5F4-3D120BC9B1A3}"/>
              </a:ext>
            </a:extLst>
          </p:cNvPr>
          <p:cNvSpPr txBox="1"/>
          <p:nvPr/>
        </p:nvSpPr>
        <p:spPr>
          <a:xfrm>
            <a:off x="475200" y="1564941"/>
            <a:ext cx="11160000" cy="1891928"/>
          </a:xfrm>
          <a:prstGeom prst="rect">
            <a:avLst/>
          </a:prstGeom>
          <a:noFill/>
        </p:spPr>
        <p:txBody>
          <a:bodyPr wrap="square">
            <a:spAutoFit/>
          </a:bodyPr>
          <a:lstStyle/>
          <a:p>
            <a:pPr>
              <a:lnSpc>
                <a:spcPct val="150000"/>
              </a:lnSpc>
            </a:pPr>
            <a:r>
              <a:rPr lang="en-US" altLang="zh-CN" sz="2000" b="0" dirty="0" err="1">
                <a:solidFill>
                  <a:srgbClr val="000000"/>
                </a:solidFill>
                <a:effectLst/>
                <a:latin typeface="DengXian-Regular"/>
              </a:rPr>
              <a:t>MoE</a:t>
            </a:r>
            <a:r>
              <a:rPr lang="zh-CN" altLang="en-US" sz="2000" b="0" dirty="0">
                <a:solidFill>
                  <a:srgbClr val="000000"/>
                </a:solidFill>
                <a:effectLst/>
                <a:latin typeface="DengXian-Regular"/>
              </a:rPr>
              <a:t>结构和普通的</a:t>
            </a:r>
            <a:r>
              <a:rPr lang="en-US" altLang="zh-CN" sz="2000" b="0" dirty="0">
                <a:solidFill>
                  <a:srgbClr val="000000"/>
                </a:solidFill>
                <a:effectLst/>
                <a:latin typeface="DengXian-Regular"/>
              </a:rPr>
              <a:t>Dense</a:t>
            </a:r>
            <a:r>
              <a:rPr lang="zh-CN" altLang="en-US" sz="2000" b="0" dirty="0">
                <a:solidFill>
                  <a:srgbClr val="000000"/>
                </a:solidFill>
                <a:effectLst/>
                <a:latin typeface="DengXian-Regular"/>
              </a:rPr>
              <a:t>模型的差异在于，其需要额外的</a:t>
            </a:r>
            <a:r>
              <a:rPr lang="en-US" altLang="zh-CN" sz="2000" b="0" dirty="0" err="1">
                <a:solidFill>
                  <a:srgbClr val="000000"/>
                </a:solidFill>
                <a:effectLst/>
                <a:latin typeface="DengXian-Regular"/>
              </a:rPr>
              <a:t>AllToAll</a:t>
            </a:r>
            <a:r>
              <a:rPr lang="zh-CN" altLang="en-US" sz="2000" b="0" dirty="0">
                <a:solidFill>
                  <a:srgbClr val="000000"/>
                </a:solidFill>
                <a:effectLst/>
                <a:latin typeface="DengXian-Regular"/>
              </a:rPr>
              <a:t>通信，来实现数据的路由 </a:t>
            </a:r>
            <a:r>
              <a:rPr lang="en-US" altLang="zh-CN" sz="2000" b="0" dirty="0">
                <a:solidFill>
                  <a:srgbClr val="000000"/>
                </a:solidFill>
                <a:effectLst/>
                <a:latin typeface="DengXian-Regular"/>
              </a:rPr>
              <a:t>(Gating)</a:t>
            </a:r>
            <a:r>
              <a:rPr lang="zh-CN" altLang="en-US" sz="2000" b="0" dirty="0">
                <a:solidFill>
                  <a:srgbClr val="000000"/>
                </a:solidFill>
                <a:effectLst/>
                <a:latin typeface="DengXian-Regular"/>
              </a:rPr>
              <a:t>和结果的回收。⽽</a:t>
            </a:r>
            <a:r>
              <a:rPr lang="en-US" altLang="zh-CN" sz="2000" b="0" dirty="0" err="1">
                <a:solidFill>
                  <a:srgbClr val="000000"/>
                </a:solidFill>
                <a:effectLst/>
                <a:latin typeface="DengXian-Regular"/>
              </a:rPr>
              <a:t>AllToAll</a:t>
            </a:r>
            <a:r>
              <a:rPr lang="zh-CN" altLang="en-US" sz="2000" b="0" dirty="0">
                <a:solidFill>
                  <a:srgbClr val="000000"/>
                </a:solidFill>
                <a:effectLst/>
                <a:latin typeface="DengXian-Regular"/>
              </a:rPr>
              <a:t>通信会跨</a:t>
            </a:r>
            <a:r>
              <a:rPr lang="en-US" altLang="zh-CN" sz="2000" b="0" dirty="0">
                <a:solidFill>
                  <a:srgbClr val="000000"/>
                </a:solidFill>
                <a:effectLst/>
                <a:latin typeface="DengXian-Regular"/>
              </a:rPr>
              <a:t>Node</a:t>
            </a:r>
            <a:r>
              <a:rPr lang="zh-CN" altLang="en-US" sz="2000" b="0" dirty="0">
                <a:solidFill>
                  <a:srgbClr val="000000"/>
                </a:solidFill>
                <a:effectLst/>
                <a:latin typeface="DengXian-Regular"/>
              </a:rPr>
              <a:t>（服务器）、跨</a:t>
            </a:r>
            <a:r>
              <a:rPr lang="en-US" altLang="zh-CN" sz="2000" b="0" dirty="0">
                <a:solidFill>
                  <a:srgbClr val="000000"/>
                </a:solidFill>
                <a:effectLst/>
                <a:latin typeface="DengXian-Regular"/>
              </a:rPr>
              <a:t>pod</a:t>
            </a:r>
            <a:r>
              <a:rPr lang="zh-CN" altLang="en-US" sz="2000" b="0" dirty="0">
                <a:solidFill>
                  <a:srgbClr val="000000"/>
                </a:solidFill>
                <a:effectLst/>
                <a:latin typeface="DengXian-Regular"/>
              </a:rPr>
              <a:t>（路由），进⽽造成⼤ 量的通信阻塞问题</a:t>
            </a:r>
            <a:endParaRPr lang="zh-CN" altLang="en-US" sz="2000" dirty="0"/>
          </a:p>
        </p:txBody>
      </p:sp>
      <p:pic>
        <p:nvPicPr>
          <p:cNvPr id="5" name="图片 4">
            <a:extLst>
              <a:ext uri="{FF2B5EF4-FFF2-40B4-BE49-F238E27FC236}">
                <a16:creationId xmlns:a16="http://schemas.microsoft.com/office/drawing/2014/main" id="{7FD41901-3606-8F50-7865-08FAC1B27FFD}"/>
              </a:ext>
            </a:extLst>
          </p:cNvPr>
          <p:cNvPicPr>
            <a:picLocks noChangeAspect="1"/>
          </p:cNvPicPr>
          <p:nvPr/>
        </p:nvPicPr>
        <p:blipFill>
          <a:blip r:embed="rId2"/>
          <a:stretch>
            <a:fillRect/>
          </a:stretch>
        </p:blipFill>
        <p:spPr>
          <a:xfrm>
            <a:off x="2556280" y="3549512"/>
            <a:ext cx="6997840" cy="2248175"/>
          </a:xfrm>
          <a:prstGeom prst="rect">
            <a:avLst/>
          </a:prstGeom>
        </p:spPr>
      </p:pic>
    </p:spTree>
    <p:extLst>
      <p:ext uri="{BB962C8B-B14F-4D97-AF65-F5344CB8AC3E}">
        <p14:creationId xmlns:p14="http://schemas.microsoft.com/office/powerpoint/2010/main" val="356975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a:solidFill>
                  <a:srgbClr val="000000"/>
                </a:solidFill>
                <a:effectLst/>
                <a:latin typeface="仿宋" panose="02010609060101010101" pitchFamily="49" charset="-122"/>
                <a:ea typeface="仿宋" panose="02010609060101010101" pitchFamily="49" charset="-122"/>
              </a:rPr>
              <a:t>Mistral Model</a:t>
            </a:r>
            <a:endParaRPr lang="zh-CN" altLang="en-US" sz="3600"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F87D990A-77D6-DA72-F92A-D96BB9B0B81B}"/>
              </a:ext>
            </a:extLst>
          </p:cNvPr>
          <p:cNvPicPr>
            <a:picLocks noChangeAspect="1"/>
          </p:cNvPicPr>
          <p:nvPr/>
        </p:nvPicPr>
        <p:blipFill>
          <a:blip r:embed="rId2"/>
          <a:stretch>
            <a:fillRect/>
          </a:stretch>
        </p:blipFill>
        <p:spPr>
          <a:xfrm>
            <a:off x="446852" y="1111242"/>
            <a:ext cx="7772457" cy="2527316"/>
          </a:xfrm>
          <a:prstGeom prst="rect">
            <a:avLst/>
          </a:prstGeom>
        </p:spPr>
      </p:pic>
      <p:pic>
        <p:nvPicPr>
          <p:cNvPr id="3" name="图片 2">
            <a:extLst>
              <a:ext uri="{FF2B5EF4-FFF2-40B4-BE49-F238E27FC236}">
                <a16:creationId xmlns:a16="http://schemas.microsoft.com/office/drawing/2014/main" id="{91062D69-93DC-DE4D-4EF2-38BD0F591809}"/>
              </a:ext>
            </a:extLst>
          </p:cNvPr>
          <p:cNvPicPr>
            <a:picLocks noChangeAspect="1"/>
          </p:cNvPicPr>
          <p:nvPr/>
        </p:nvPicPr>
        <p:blipFill>
          <a:blip r:embed="rId3"/>
          <a:stretch>
            <a:fillRect/>
          </a:stretch>
        </p:blipFill>
        <p:spPr>
          <a:xfrm>
            <a:off x="726948" y="4269516"/>
            <a:ext cx="7759956" cy="1447912"/>
          </a:xfrm>
          <a:prstGeom prst="rect">
            <a:avLst/>
          </a:prstGeom>
        </p:spPr>
      </p:pic>
      <p:sp>
        <p:nvSpPr>
          <p:cNvPr id="6" name="文本框 5">
            <a:extLst>
              <a:ext uri="{FF2B5EF4-FFF2-40B4-BE49-F238E27FC236}">
                <a16:creationId xmlns:a16="http://schemas.microsoft.com/office/drawing/2014/main" id="{69A0E998-74C9-3817-A940-339F038F0F80}"/>
              </a:ext>
            </a:extLst>
          </p:cNvPr>
          <p:cNvSpPr txBox="1"/>
          <p:nvPr/>
        </p:nvSpPr>
        <p:spPr>
          <a:xfrm>
            <a:off x="8042367" y="1658751"/>
            <a:ext cx="4315591" cy="1695401"/>
          </a:xfrm>
          <a:prstGeom prst="rect">
            <a:avLst/>
          </a:prstGeom>
          <a:noFill/>
        </p:spPr>
        <p:txBody>
          <a:bodyPr wrap="square">
            <a:spAutoFit/>
          </a:bodyPr>
          <a:lstStyle/>
          <a:p>
            <a:pPr>
              <a:lnSpc>
                <a:spcPct val="150000"/>
              </a:lnSpc>
            </a:pPr>
            <a:r>
              <a:rPr lang="pt-BR" altLang="zh-CN" sz="2400" dirty="0">
                <a:solidFill>
                  <a:srgbClr val="000000"/>
                </a:solidFill>
                <a:effectLst/>
                <a:latin typeface="ArialMT"/>
              </a:rPr>
              <a:t>• </a:t>
            </a:r>
            <a:r>
              <a:rPr lang="pt-BR" altLang="zh-CN" sz="2400" dirty="0">
                <a:solidFill>
                  <a:srgbClr val="000000"/>
                </a:solidFill>
                <a:effectLst/>
                <a:latin typeface="DengXian-Regular"/>
              </a:rPr>
              <a:t>RoPE</a:t>
            </a:r>
          </a:p>
          <a:p>
            <a:pPr>
              <a:lnSpc>
                <a:spcPct val="150000"/>
              </a:lnSpc>
            </a:pPr>
            <a:r>
              <a:rPr lang="pt-BR" altLang="zh-CN" sz="2400" dirty="0">
                <a:solidFill>
                  <a:srgbClr val="000000"/>
                </a:solidFill>
                <a:effectLst/>
                <a:latin typeface="ArialMT"/>
              </a:rPr>
              <a:t>• </a:t>
            </a:r>
            <a:r>
              <a:rPr lang="pt-BR" altLang="zh-CN" sz="2400" dirty="0">
                <a:solidFill>
                  <a:srgbClr val="000000"/>
                </a:solidFill>
                <a:effectLst/>
                <a:latin typeface="DengXian-Regular"/>
              </a:rPr>
              <a:t>RMSNorm</a:t>
            </a:r>
          </a:p>
          <a:p>
            <a:pPr>
              <a:lnSpc>
                <a:spcPct val="150000"/>
              </a:lnSpc>
            </a:pPr>
            <a:r>
              <a:rPr lang="pt-BR" altLang="zh-CN" sz="2400" dirty="0">
                <a:solidFill>
                  <a:srgbClr val="000000"/>
                </a:solidFill>
                <a:effectLst/>
                <a:latin typeface="ArialMT"/>
              </a:rPr>
              <a:t>• </a:t>
            </a:r>
            <a:r>
              <a:rPr lang="pt-BR" altLang="zh-CN" sz="2400" dirty="0">
                <a:solidFill>
                  <a:srgbClr val="000000"/>
                </a:solidFill>
                <a:latin typeface="DengXian-Regular"/>
              </a:rPr>
              <a:t>Transformer decoder</a:t>
            </a:r>
            <a:endParaRPr lang="zh-CN" altLang="en-US" sz="2400" dirty="0"/>
          </a:p>
        </p:txBody>
      </p:sp>
    </p:spTree>
    <p:extLst>
      <p:ext uri="{BB962C8B-B14F-4D97-AF65-F5344CB8AC3E}">
        <p14:creationId xmlns:p14="http://schemas.microsoft.com/office/powerpoint/2010/main" val="1466942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a:solidFill>
                  <a:srgbClr val="000000"/>
                </a:solidFill>
                <a:effectLst/>
                <a:latin typeface="仿宋" panose="02010609060101010101" pitchFamily="49" charset="-122"/>
                <a:ea typeface="仿宋" panose="02010609060101010101" pitchFamily="49" charset="-122"/>
              </a:rPr>
              <a:t>Sliding window attention</a:t>
            </a:r>
            <a:endParaRPr lang="zh-CN" altLang="en-US" sz="3600"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A81E13DE-B77A-C427-9675-72939D3949B4}"/>
              </a:ext>
            </a:extLst>
          </p:cNvPr>
          <p:cNvPicPr>
            <a:picLocks noChangeAspect="1"/>
          </p:cNvPicPr>
          <p:nvPr/>
        </p:nvPicPr>
        <p:blipFill>
          <a:blip r:embed="rId2"/>
          <a:stretch>
            <a:fillRect/>
          </a:stretch>
        </p:blipFill>
        <p:spPr>
          <a:xfrm>
            <a:off x="1957556" y="1628457"/>
            <a:ext cx="2934145" cy="2743378"/>
          </a:xfrm>
          <a:prstGeom prst="rect">
            <a:avLst/>
          </a:prstGeom>
        </p:spPr>
      </p:pic>
      <p:pic>
        <p:nvPicPr>
          <p:cNvPr id="3" name="图片 2">
            <a:extLst>
              <a:ext uri="{FF2B5EF4-FFF2-40B4-BE49-F238E27FC236}">
                <a16:creationId xmlns:a16="http://schemas.microsoft.com/office/drawing/2014/main" id="{A4BA8AC0-677D-515F-A57E-D1590478DFF0}"/>
              </a:ext>
            </a:extLst>
          </p:cNvPr>
          <p:cNvPicPr>
            <a:picLocks noChangeAspect="1"/>
          </p:cNvPicPr>
          <p:nvPr/>
        </p:nvPicPr>
        <p:blipFill>
          <a:blip r:embed="rId3"/>
          <a:stretch>
            <a:fillRect/>
          </a:stretch>
        </p:blipFill>
        <p:spPr>
          <a:xfrm>
            <a:off x="7027267" y="1628457"/>
            <a:ext cx="2934145" cy="2743378"/>
          </a:xfrm>
          <a:prstGeom prst="rect">
            <a:avLst/>
          </a:prstGeom>
        </p:spPr>
      </p:pic>
      <p:sp>
        <p:nvSpPr>
          <p:cNvPr id="6" name="文本框 5">
            <a:extLst>
              <a:ext uri="{FF2B5EF4-FFF2-40B4-BE49-F238E27FC236}">
                <a16:creationId xmlns:a16="http://schemas.microsoft.com/office/drawing/2014/main" id="{45014990-8BE3-6914-693A-A793A36BA77A}"/>
              </a:ext>
            </a:extLst>
          </p:cNvPr>
          <p:cNvSpPr txBox="1"/>
          <p:nvPr/>
        </p:nvSpPr>
        <p:spPr>
          <a:xfrm>
            <a:off x="2879141" y="4585318"/>
            <a:ext cx="1873664" cy="369332"/>
          </a:xfrm>
          <a:prstGeom prst="rect">
            <a:avLst/>
          </a:prstGeom>
          <a:noFill/>
        </p:spPr>
        <p:txBody>
          <a:bodyPr wrap="square">
            <a:spAutoFit/>
          </a:bodyPr>
          <a:lstStyle/>
          <a:p>
            <a:r>
              <a:rPr lang="en-US" altLang="zh-CN" sz="1800" b="1" dirty="0">
                <a:solidFill>
                  <a:srgbClr val="1F2328"/>
                </a:solidFill>
                <a:effectLst/>
                <a:latin typeface="Calibri-Bold"/>
              </a:rPr>
              <a:t>Vanilla attention</a:t>
            </a:r>
            <a:endParaRPr lang="zh-CN" altLang="en-US" b="1" dirty="0"/>
          </a:p>
        </p:txBody>
      </p:sp>
      <p:sp>
        <p:nvSpPr>
          <p:cNvPr id="9" name="文本框 8">
            <a:extLst>
              <a:ext uri="{FF2B5EF4-FFF2-40B4-BE49-F238E27FC236}">
                <a16:creationId xmlns:a16="http://schemas.microsoft.com/office/drawing/2014/main" id="{7850A0A7-63DB-A304-32B9-C2087AC0028F}"/>
              </a:ext>
            </a:extLst>
          </p:cNvPr>
          <p:cNvSpPr txBox="1"/>
          <p:nvPr/>
        </p:nvSpPr>
        <p:spPr>
          <a:xfrm>
            <a:off x="7977851" y="4585318"/>
            <a:ext cx="1825907" cy="369332"/>
          </a:xfrm>
          <a:prstGeom prst="rect">
            <a:avLst/>
          </a:prstGeom>
          <a:noFill/>
        </p:spPr>
        <p:txBody>
          <a:bodyPr wrap="square">
            <a:spAutoFit/>
          </a:bodyPr>
          <a:lstStyle/>
          <a:p>
            <a:r>
              <a:rPr lang="en-US" altLang="zh-CN" sz="1800" b="1" dirty="0">
                <a:solidFill>
                  <a:srgbClr val="1F2328"/>
                </a:solidFill>
                <a:effectLst/>
                <a:latin typeface="Calibri-Bold"/>
              </a:rPr>
              <a:t>Sliding window</a:t>
            </a:r>
            <a:endParaRPr lang="zh-CN" altLang="en-US" b="1" dirty="0"/>
          </a:p>
        </p:txBody>
      </p:sp>
      <p:sp>
        <p:nvSpPr>
          <p:cNvPr id="11" name="文本框 10">
            <a:extLst>
              <a:ext uri="{FF2B5EF4-FFF2-40B4-BE49-F238E27FC236}">
                <a16:creationId xmlns:a16="http://schemas.microsoft.com/office/drawing/2014/main" id="{7CB3D09E-B8F0-0979-57E9-24A146B97FCE}"/>
              </a:ext>
            </a:extLst>
          </p:cNvPr>
          <p:cNvSpPr txBox="1"/>
          <p:nvPr/>
        </p:nvSpPr>
        <p:spPr>
          <a:xfrm>
            <a:off x="726948" y="5097193"/>
            <a:ext cx="11160000" cy="1200329"/>
          </a:xfrm>
          <a:prstGeom prst="rect">
            <a:avLst/>
          </a:prstGeom>
          <a:noFill/>
        </p:spPr>
        <p:txBody>
          <a:bodyPr wrap="square">
            <a:spAutoFit/>
          </a:bodyPr>
          <a:lstStyle/>
          <a:p>
            <a:r>
              <a:rPr lang="en-US" altLang="zh-CN" sz="1800" b="0" dirty="0">
                <a:solidFill>
                  <a:srgbClr val="1F2328"/>
                </a:solidFill>
                <a:effectLst/>
                <a:latin typeface="Calibri" panose="020F0502020204030204" pitchFamily="34" charset="0"/>
              </a:rPr>
              <a:t>The number of operations of attention is quadratic in the sequence length, and the memory pressure is linear in the sequence length. At inference time, this incurs higher latency and smaller throughput due to reduced cache availability. To alleviate this issue, we use a sliding window attention : </a:t>
            </a:r>
          </a:p>
          <a:p>
            <a:r>
              <a:rPr lang="en-US" altLang="zh-CN" sz="1800" b="0" dirty="0">
                <a:solidFill>
                  <a:srgbClr val="1F2328"/>
                </a:solidFill>
                <a:effectLst/>
                <a:latin typeface="ArialMT"/>
              </a:rPr>
              <a:t>• </a:t>
            </a:r>
            <a:r>
              <a:rPr lang="en-US" altLang="zh-CN" sz="1800" b="0" dirty="0">
                <a:solidFill>
                  <a:srgbClr val="1F2328"/>
                </a:solidFill>
                <a:effectLst/>
                <a:latin typeface="Calibri" panose="020F0502020204030204" pitchFamily="34" charset="0"/>
              </a:rPr>
              <a:t>each token can attend to at most W tokens in the past (here, W=3).</a:t>
            </a:r>
            <a:endParaRPr lang="zh-CN" altLang="en-US" dirty="0"/>
          </a:p>
        </p:txBody>
      </p:sp>
    </p:spTree>
    <p:extLst>
      <p:ext uri="{BB962C8B-B14F-4D97-AF65-F5344CB8AC3E}">
        <p14:creationId xmlns:p14="http://schemas.microsoft.com/office/powerpoint/2010/main" val="2101358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a:solidFill>
                  <a:srgbClr val="000000"/>
                </a:solidFill>
                <a:effectLst/>
                <a:latin typeface="仿宋" panose="02010609060101010101" pitchFamily="49" charset="-122"/>
                <a:ea typeface="仿宋" panose="02010609060101010101" pitchFamily="49" charset="-122"/>
              </a:rPr>
              <a:t>Sliding window attention</a:t>
            </a:r>
            <a:endParaRPr lang="zh-CN" altLang="en-US" sz="3600"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6FA7CD0A-BE41-AA33-8012-AFD30F663DAB}"/>
              </a:ext>
            </a:extLst>
          </p:cNvPr>
          <p:cNvPicPr>
            <a:picLocks noChangeAspect="1"/>
          </p:cNvPicPr>
          <p:nvPr/>
        </p:nvPicPr>
        <p:blipFill>
          <a:blip r:embed="rId2"/>
          <a:stretch>
            <a:fillRect/>
          </a:stretch>
        </p:blipFill>
        <p:spPr>
          <a:xfrm>
            <a:off x="490343" y="894681"/>
            <a:ext cx="4433310" cy="5068638"/>
          </a:xfrm>
          <a:prstGeom prst="rect">
            <a:avLst/>
          </a:prstGeom>
        </p:spPr>
      </p:pic>
      <p:sp>
        <p:nvSpPr>
          <p:cNvPr id="5" name="文本框 4">
            <a:extLst>
              <a:ext uri="{FF2B5EF4-FFF2-40B4-BE49-F238E27FC236}">
                <a16:creationId xmlns:a16="http://schemas.microsoft.com/office/drawing/2014/main" id="{28B58B95-98A8-0898-BCA1-DA86BF66D7F3}"/>
              </a:ext>
            </a:extLst>
          </p:cNvPr>
          <p:cNvSpPr txBox="1"/>
          <p:nvPr/>
        </p:nvSpPr>
        <p:spPr>
          <a:xfrm>
            <a:off x="5169568" y="1905506"/>
            <a:ext cx="6416690" cy="3046988"/>
          </a:xfrm>
          <a:prstGeom prst="rect">
            <a:avLst/>
          </a:prstGeom>
          <a:noFill/>
        </p:spPr>
        <p:txBody>
          <a:bodyPr wrap="square">
            <a:spAutoFit/>
          </a:bodyPr>
          <a:lstStyle/>
          <a:p>
            <a:r>
              <a:rPr lang="en-US" altLang="zh-CN" sz="2400" b="0" dirty="0">
                <a:solidFill>
                  <a:srgbClr val="1F2328"/>
                </a:solidFill>
                <a:effectLst/>
                <a:latin typeface="Calibri" panose="020F0502020204030204" pitchFamily="34" charset="0"/>
              </a:rPr>
              <a:t>Note that tokens outside the sliding window still influence next word prediction. At each attention layer, information can move forward by W tokens at most: after two attention layers, information can move forward by 2W tokens, etc. For instance in a sequence of length 16K and a sliding window of 4K, after 4 layers, information has propagated to the full sequence length.</a:t>
            </a:r>
            <a:endParaRPr lang="zh-CN" altLang="en-US" sz="2400" dirty="0"/>
          </a:p>
        </p:txBody>
      </p:sp>
    </p:spTree>
    <p:extLst>
      <p:ext uri="{BB962C8B-B14F-4D97-AF65-F5344CB8AC3E}">
        <p14:creationId xmlns:p14="http://schemas.microsoft.com/office/powerpoint/2010/main" val="343594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err="1">
                <a:solidFill>
                  <a:srgbClr val="000000"/>
                </a:solidFill>
                <a:effectLst/>
                <a:latin typeface="仿宋" panose="02010609060101010101" pitchFamily="49" charset="-122"/>
                <a:ea typeface="仿宋" panose="02010609060101010101" pitchFamily="49" charset="-122"/>
              </a:rPr>
              <a:t>MoE</a:t>
            </a:r>
            <a:r>
              <a:rPr lang="en-US" altLang="zh-CN" sz="3600" b="1" dirty="0">
                <a:solidFill>
                  <a:srgbClr val="000000"/>
                </a:solidFill>
                <a:effectLst/>
                <a:latin typeface="仿宋" panose="02010609060101010101" pitchFamily="49" charset="-122"/>
                <a:ea typeface="仿宋" panose="02010609060101010101" pitchFamily="49" charset="-122"/>
              </a:rPr>
              <a:t>——</a:t>
            </a:r>
            <a:r>
              <a:rPr lang="en-US" altLang="zh-CN" sz="3600" b="1" dirty="0" err="1">
                <a:solidFill>
                  <a:srgbClr val="000000"/>
                </a:solidFill>
                <a:effectLst/>
                <a:latin typeface="仿宋" panose="02010609060101010101" pitchFamily="49" charset="-122"/>
                <a:ea typeface="仿宋" panose="02010609060101010101" pitchFamily="49" charset="-122"/>
              </a:rPr>
              <a:t>Mixtral</a:t>
            </a:r>
            <a:endParaRPr lang="zh-CN" altLang="en-US" sz="3600"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DDDF9839-D87D-AC74-E56D-ED95B0C80335}"/>
              </a:ext>
            </a:extLst>
          </p:cNvPr>
          <p:cNvPicPr>
            <a:picLocks noChangeAspect="1"/>
          </p:cNvPicPr>
          <p:nvPr/>
        </p:nvPicPr>
        <p:blipFill>
          <a:blip r:embed="rId2"/>
          <a:stretch>
            <a:fillRect/>
          </a:stretch>
        </p:blipFill>
        <p:spPr>
          <a:xfrm>
            <a:off x="2631107" y="1209298"/>
            <a:ext cx="6934547" cy="3162537"/>
          </a:xfrm>
          <a:prstGeom prst="rect">
            <a:avLst/>
          </a:prstGeom>
        </p:spPr>
      </p:pic>
      <p:sp>
        <p:nvSpPr>
          <p:cNvPr id="5" name="文本框 4">
            <a:extLst>
              <a:ext uri="{FF2B5EF4-FFF2-40B4-BE49-F238E27FC236}">
                <a16:creationId xmlns:a16="http://schemas.microsoft.com/office/drawing/2014/main" id="{05FA00AE-2E06-68AD-DDD7-4A37FE0D1686}"/>
              </a:ext>
            </a:extLst>
          </p:cNvPr>
          <p:cNvSpPr txBox="1"/>
          <p:nvPr/>
        </p:nvSpPr>
        <p:spPr>
          <a:xfrm>
            <a:off x="720000" y="4633039"/>
            <a:ext cx="11160000" cy="1440000"/>
          </a:xfrm>
          <a:prstGeom prst="rect">
            <a:avLst/>
          </a:prstGeom>
          <a:noFill/>
        </p:spPr>
        <p:txBody>
          <a:bodyPr wrap="square">
            <a:spAutoFit/>
          </a:bodyPr>
          <a:lstStyle/>
          <a:p>
            <a:r>
              <a:rPr lang="en-US" altLang="zh-CN" sz="1800" b="0" dirty="0">
                <a:solidFill>
                  <a:srgbClr val="1F2328"/>
                </a:solidFill>
                <a:effectLst/>
                <a:latin typeface="Calibri" panose="020F0502020204030204" pitchFamily="34" charset="0"/>
              </a:rPr>
              <a:t>Sparse Mixture of Experts allows one to decouple throughput from memory costs by only activating subsets of the overall model for each token. In this approach, each token is assigned to one or more "experts" -- a separate set of weights -- and only processed by </a:t>
            </a:r>
            <a:r>
              <a:rPr lang="en-US" altLang="zh-CN" sz="1800" b="0" dirty="0" err="1">
                <a:solidFill>
                  <a:srgbClr val="1F2328"/>
                </a:solidFill>
                <a:effectLst/>
                <a:latin typeface="Calibri" panose="020F0502020204030204" pitchFamily="34" charset="0"/>
              </a:rPr>
              <a:t>sunch</a:t>
            </a:r>
            <a:r>
              <a:rPr lang="en-US" altLang="zh-CN" sz="1800" b="0" dirty="0">
                <a:solidFill>
                  <a:srgbClr val="1F2328"/>
                </a:solidFill>
                <a:effectLst/>
                <a:latin typeface="Calibri" panose="020F0502020204030204" pitchFamily="34" charset="0"/>
              </a:rPr>
              <a:t> experts. This division happens at feedforward layers of the model. The expert models specialize in different aspects of the data, allowing them to capture complex patterns and make more accurate predictions.</a:t>
            </a:r>
            <a:endParaRPr lang="zh-CN" altLang="en-US" dirty="0"/>
          </a:p>
        </p:txBody>
      </p:sp>
    </p:spTree>
    <p:extLst>
      <p:ext uri="{BB962C8B-B14F-4D97-AF65-F5344CB8AC3E}">
        <p14:creationId xmlns:p14="http://schemas.microsoft.com/office/powerpoint/2010/main" val="58000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err="1">
                <a:solidFill>
                  <a:srgbClr val="000000"/>
                </a:solidFill>
                <a:effectLst/>
                <a:latin typeface="仿宋" panose="02010609060101010101" pitchFamily="49" charset="-122"/>
                <a:ea typeface="仿宋" panose="02010609060101010101" pitchFamily="49" charset="-122"/>
              </a:rPr>
              <a:t>MoE</a:t>
            </a:r>
            <a:r>
              <a:rPr lang="en-US" altLang="zh-CN" sz="3600" b="1" dirty="0">
                <a:solidFill>
                  <a:srgbClr val="000000"/>
                </a:solidFill>
                <a:effectLst/>
                <a:latin typeface="仿宋" panose="02010609060101010101" pitchFamily="49" charset="-122"/>
                <a:ea typeface="仿宋" panose="02010609060101010101" pitchFamily="49" charset="-122"/>
              </a:rPr>
              <a:t> Layer</a:t>
            </a:r>
            <a:r>
              <a:rPr lang="zh-CN" altLang="en-US" sz="3600" b="1" dirty="0">
                <a:solidFill>
                  <a:srgbClr val="000000"/>
                </a:solidFill>
                <a:effectLst/>
                <a:latin typeface="仿宋" panose="02010609060101010101" pitchFamily="49" charset="-122"/>
                <a:ea typeface="仿宋" panose="02010609060101010101" pitchFamily="49" charset="-122"/>
              </a:rPr>
              <a:t>实现</a:t>
            </a:r>
            <a:endParaRPr lang="zh-CN" altLang="en-US" sz="3600"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274CA872-DDD5-9A92-FA2A-84438B17D3FC}"/>
              </a:ext>
            </a:extLst>
          </p:cNvPr>
          <p:cNvPicPr>
            <a:picLocks noChangeAspect="1"/>
          </p:cNvPicPr>
          <p:nvPr/>
        </p:nvPicPr>
        <p:blipFill>
          <a:blip r:embed="rId2"/>
          <a:stretch>
            <a:fillRect/>
          </a:stretch>
        </p:blipFill>
        <p:spPr>
          <a:xfrm>
            <a:off x="1418811" y="1010381"/>
            <a:ext cx="9359139" cy="5184478"/>
          </a:xfrm>
          <a:prstGeom prst="rect">
            <a:avLst/>
          </a:prstGeom>
        </p:spPr>
      </p:pic>
    </p:spTree>
    <p:extLst>
      <p:ext uri="{BB962C8B-B14F-4D97-AF65-F5344CB8AC3E}">
        <p14:creationId xmlns:p14="http://schemas.microsoft.com/office/powerpoint/2010/main" val="11145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1191AC-7952-0E53-F3F9-D80C42F3DEB8}"/>
              </a:ext>
            </a:extLst>
          </p:cNvPr>
          <p:cNvPicPr>
            <a:picLocks noChangeAspect="1"/>
          </p:cNvPicPr>
          <p:nvPr/>
        </p:nvPicPr>
        <p:blipFill>
          <a:blip r:embed="rId2"/>
          <a:stretch>
            <a:fillRect/>
          </a:stretch>
        </p:blipFill>
        <p:spPr>
          <a:xfrm>
            <a:off x="0" y="0"/>
            <a:ext cx="7772994" cy="6312500"/>
          </a:xfrm>
          <a:prstGeom prst="rect">
            <a:avLst/>
          </a:prstGeom>
        </p:spPr>
      </p:pic>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pic>
        <p:nvPicPr>
          <p:cNvPr id="3" name="图片 2">
            <a:extLst>
              <a:ext uri="{FF2B5EF4-FFF2-40B4-BE49-F238E27FC236}">
                <a16:creationId xmlns:a16="http://schemas.microsoft.com/office/drawing/2014/main" id="{A8716E34-BC90-66CF-53C4-9DDF3E715C66}"/>
              </a:ext>
            </a:extLst>
          </p:cNvPr>
          <p:cNvPicPr>
            <a:picLocks noChangeAspect="1"/>
          </p:cNvPicPr>
          <p:nvPr/>
        </p:nvPicPr>
        <p:blipFill>
          <a:blip r:embed="rId3"/>
          <a:stretch>
            <a:fillRect/>
          </a:stretch>
        </p:blipFill>
        <p:spPr>
          <a:xfrm>
            <a:off x="7087564" y="2527918"/>
            <a:ext cx="5067681" cy="3276933"/>
          </a:xfrm>
          <a:prstGeom prst="rect">
            <a:avLst/>
          </a:prstGeom>
        </p:spPr>
      </p:pic>
    </p:spTree>
    <p:extLst>
      <p:ext uri="{BB962C8B-B14F-4D97-AF65-F5344CB8AC3E}">
        <p14:creationId xmlns:p14="http://schemas.microsoft.com/office/powerpoint/2010/main" val="324204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94DAC5B-B714-61B0-F3DF-03012D472E4E}"/>
              </a:ext>
            </a:extLst>
          </p:cNvPr>
          <p:cNvPicPr>
            <a:picLocks noChangeAspect="1"/>
          </p:cNvPicPr>
          <p:nvPr/>
        </p:nvPicPr>
        <p:blipFill>
          <a:blip r:embed="rId2"/>
          <a:stretch>
            <a:fillRect/>
          </a:stretch>
        </p:blipFill>
        <p:spPr>
          <a:xfrm>
            <a:off x="636990" y="2268046"/>
            <a:ext cx="7494199" cy="4229591"/>
          </a:xfrm>
          <a:prstGeom prst="rect">
            <a:avLst/>
          </a:prstGeom>
        </p:spPr>
      </p:pic>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zh-CN" altLang="en-US" sz="3200" b="0" dirty="0">
                <a:solidFill>
                  <a:srgbClr val="990000"/>
                </a:solidFill>
                <a:effectLst/>
                <a:latin typeface="MicrosoftYaHei-Bold"/>
              </a:rPr>
              <a:t>基于</a:t>
            </a:r>
            <a:r>
              <a:rPr lang="en-US" altLang="zh-CN" sz="3200" b="0" dirty="0" err="1">
                <a:solidFill>
                  <a:srgbClr val="990000"/>
                </a:solidFill>
                <a:effectLst/>
                <a:latin typeface="MicrosoftYaHei-Bold"/>
              </a:rPr>
              <a:t>MindSpore</a:t>
            </a:r>
            <a:r>
              <a:rPr lang="zh-CN" altLang="en-US" sz="3200" b="0" dirty="0">
                <a:solidFill>
                  <a:srgbClr val="990000"/>
                </a:solidFill>
                <a:effectLst/>
                <a:latin typeface="MicrosoftYaHei-Bold"/>
              </a:rPr>
              <a:t>实现的</a:t>
            </a:r>
            <a:r>
              <a:rPr lang="en-US" altLang="zh-CN" sz="3200" b="0" dirty="0" err="1">
                <a:solidFill>
                  <a:srgbClr val="990000"/>
                </a:solidFill>
                <a:effectLst/>
                <a:latin typeface="MicrosoftYaHei-Bold"/>
              </a:rPr>
              <a:t>Mixtral</a:t>
            </a:r>
            <a:r>
              <a:rPr lang="en-US" altLang="zh-CN" sz="3200" b="0" dirty="0">
                <a:solidFill>
                  <a:srgbClr val="990000"/>
                </a:solidFill>
                <a:effectLst/>
                <a:latin typeface="MicrosoftYaHei-Bold"/>
              </a:rPr>
              <a:t> EP-MP</a:t>
            </a:r>
            <a:r>
              <a:rPr lang="zh-CN" altLang="en-US" sz="3200" b="0" dirty="0">
                <a:solidFill>
                  <a:srgbClr val="990000"/>
                </a:solidFill>
                <a:effectLst/>
                <a:latin typeface="MicrosoftYaHei-Bold"/>
              </a:rPr>
              <a:t>等多维混合并行训练</a:t>
            </a:r>
            <a:endParaRPr lang="zh-CN" altLang="en-US" b="1" dirty="0">
              <a:latin typeface="仿宋" panose="02010609060101010101" pitchFamily="49" charset="-122"/>
              <a:ea typeface="仿宋" panose="02010609060101010101" pitchFamily="49" charset="-122"/>
            </a:endParaRPr>
          </a:p>
        </p:txBody>
      </p:sp>
      <p:grpSp>
        <p:nvGrpSpPr>
          <p:cNvPr id="21" name="Group 24007">
            <a:extLst>
              <a:ext uri="{FF2B5EF4-FFF2-40B4-BE49-F238E27FC236}">
                <a16:creationId xmlns:a16="http://schemas.microsoft.com/office/drawing/2014/main" id="{A35BF8E3-E168-7E39-B07D-F543179562E3}"/>
              </a:ext>
            </a:extLst>
          </p:cNvPr>
          <p:cNvGrpSpPr/>
          <p:nvPr/>
        </p:nvGrpSpPr>
        <p:grpSpPr>
          <a:xfrm>
            <a:off x="8230457" y="4325620"/>
            <a:ext cx="4033251" cy="1793240"/>
            <a:chOff x="0" y="0"/>
            <a:chExt cx="4033618" cy="1793427"/>
          </a:xfrm>
        </p:grpSpPr>
        <p:pic>
          <p:nvPicPr>
            <p:cNvPr id="22" name="Picture 593">
              <a:extLst>
                <a:ext uri="{FF2B5EF4-FFF2-40B4-BE49-F238E27FC236}">
                  <a16:creationId xmlns:a16="http://schemas.microsoft.com/office/drawing/2014/main" id="{C6ED738D-11D6-31B9-E431-EC1E22D69270}"/>
                </a:ext>
              </a:extLst>
            </p:cNvPr>
            <p:cNvPicPr/>
            <p:nvPr/>
          </p:nvPicPr>
          <p:blipFill>
            <a:blip r:embed="rId3"/>
            <a:stretch>
              <a:fillRect/>
            </a:stretch>
          </p:blipFill>
          <p:spPr>
            <a:xfrm>
              <a:off x="0" y="0"/>
              <a:ext cx="3386128" cy="1793427"/>
            </a:xfrm>
            <a:prstGeom prst="rect">
              <a:avLst/>
            </a:prstGeom>
          </p:spPr>
        </p:pic>
        <p:sp>
          <p:nvSpPr>
            <p:cNvPr id="23" name="Rectangle 642">
              <a:extLst>
                <a:ext uri="{FF2B5EF4-FFF2-40B4-BE49-F238E27FC236}">
                  <a16:creationId xmlns:a16="http://schemas.microsoft.com/office/drawing/2014/main" id="{6E294ED8-EA1E-EDA0-B7FA-78F4D2774042}"/>
                </a:ext>
              </a:extLst>
            </p:cNvPr>
            <p:cNvSpPr/>
            <p:nvPr/>
          </p:nvSpPr>
          <p:spPr>
            <a:xfrm>
              <a:off x="402688" y="325362"/>
              <a:ext cx="160228" cy="316805"/>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4" name="Rectangle 643">
              <a:extLst>
                <a:ext uri="{FF2B5EF4-FFF2-40B4-BE49-F238E27FC236}">
                  <a16:creationId xmlns:a16="http://schemas.microsoft.com/office/drawing/2014/main" id="{67ABA7EB-68AD-B91A-8DD9-1A9235CBA84B}"/>
                </a:ext>
              </a:extLst>
            </p:cNvPr>
            <p:cNvSpPr/>
            <p:nvPr/>
          </p:nvSpPr>
          <p:spPr>
            <a:xfrm>
              <a:off x="523338" y="325362"/>
              <a:ext cx="304038" cy="316805"/>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机</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5" name="Rectangle 644">
              <a:extLst>
                <a:ext uri="{FF2B5EF4-FFF2-40B4-BE49-F238E27FC236}">
                  <a16:creationId xmlns:a16="http://schemas.microsoft.com/office/drawing/2014/main" id="{D2D59ABE-3307-B4A3-E6D6-B19F9266C86C}"/>
                </a:ext>
              </a:extLst>
            </p:cNvPr>
            <p:cNvSpPr/>
            <p:nvPr/>
          </p:nvSpPr>
          <p:spPr>
            <a:xfrm>
              <a:off x="751938" y="325362"/>
              <a:ext cx="320699" cy="316805"/>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32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6" name="Rectangle 645">
              <a:extLst>
                <a:ext uri="{FF2B5EF4-FFF2-40B4-BE49-F238E27FC236}">
                  <a16:creationId xmlns:a16="http://schemas.microsoft.com/office/drawing/2014/main" id="{EB8E4D8D-4F14-2A69-6A20-52FA4621F15B}"/>
                </a:ext>
              </a:extLst>
            </p:cNvPr>
            <p:cNvSpPr/>
            <p:nvPr/>
          </p:nvSpPr>
          <p:spPr>
            <a:xfrm>
              <a:off x="993238" y="325362"/>
              <a:ext cx="3040380" cy="316805"/>
            </a:xfrm>
            <a:prstGeom prst="rect">
              <a:avLst/>
            </a:prstGeom>
            <a:ln>
              <a:noFill/>
            </a:ln>
          </p:spPr>
          <p:txBody>
            <a:bodyPr vert="horz" lIns="0" tIns="0" rIns="0" bIns="0" rtlCol="0">
              <a:noAutofit/>
            </a:bodyPr>
            <a:lstStyle/>
            <a:p>
              <a:pPr>
                <a:lnSpc>
                  <a:spcPct val="107000"/>
                </a:lnSpc>
                <a:spcAft>
                  <a:spcPts val="800"/>
                </a:spcAft>
              </a:pPr>
              <a:r>
                <a:rPr lang="zh-CN" sz="18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卡⼩数据集试验性训练</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7" name="Rectangle 22576">
              <a:extLst>
                <a:ext uri="{FF2B5EF4-FFF2-40B4-BE49-F238E27FC236}">
                  <a16:creationId xmlns:a16="http://schemas.microsoft.com/office/drawing/2014/main" id="{47F55E92-751A-4FEC-F07D-5CE1A21D0AFD}"/>
                </a:ext>
              </a:extLst>
            </p:cNvPr>
            <p:cNvSpPr/>
            <p:nvPr/>
          </p:nvSpPr>
          <p:spPr>
            <a:xfrm>
              <a:off x="402688" y="605777"/>
              <a:ext cx="481171" cy="316805"/>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200</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8" name="Rectangle 22578">
              <a:extLst>
                <a:ext uri="{FF2B5EF4-FFF2-40B4-BE49-F238E27FC236}">
                  <a16:creationId xmlns:a16="http://schemas.microsoft.com/office/drawing/2014/main" id="{FCA15851-6902-9557-0C98-365118EE862A}"/>
                </a:ext>
              </a:extLst>
            </p:cNvPr>
            <p:cNvSpPr/>
            <p:nvPr/>
          </p:nvSpPr>
          <p:spPr>
            <a:xfrm>
              <a:off x="764653" y="605777"/>
              <a:ext cx="1551141" cy="316805"/>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 epoch loss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9" name="Rectangle 22577">
              <a:extLst>
                <a:ext uri="{FF2B5EF4-FFF2-40B4-BE49-F238E27FC236}">
                  <a16:creationId xmlns:a16="http://schemas.microsoft.com/office/drawing/2014/main" id="{824A86CE-C495-3DAA-6665-90C178B72384}"/>
                </a:ext>
              </a:extLst>
            </p:cNvPr>
            <p:cNvSpPr/>
            <p:nvPr/>
          </p:nvSpPr>
          <p:spPr>
            <a:xfrm>
              <a:off x="1930193" y="605777"/>
              <a:ext cx="320699" cy="316805"/>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10</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0" name="Rectangle 647">
              <a:extLst>
                <a:ext uri="{FF2B5EF4-FFF2-40B4-BE49-F238E27FC236}">
                  <a16:creationId xmlns:a16="http://schemas.microsoft.com/office/drawing/2014/main" id="{4F514D1F-EC54-EA8A-8BA3-1C9A825A515F}"/>
                </a:ext>
              </a:extLst>
            </p:cNvPr>
            <p:cNvSpPr/>
            <p:nvPr/>
          </p:nvSpPr>
          <p:spPr>
            <a:xfrm>
              <a:off x="2171163" y="585462"/>
              <a:ext cx="297653" cy="337441"/>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Wingdings" panose="05000000000000000000" pitchFamily="2" charset="2"/>
                  <a:ea typeface="Wingdings" panose="05000000000000000000" pitchFamily="2" charset="2"/>
                  <a:cs typeface="Wingdings" panose="05000000000000000000" pitchFamily="2" charset="2"/>
                </a:rPr>
                <a:t>à</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Rectangle 648">
              <a:extLst>
                <a:ext uri="{FF2B5EF4-FFF2-40B4-BE49-F238E27FC236}">
                  <a16:creationId xmlns:a16="http://schemas.microsoft.com/office/drawing/2014/main" id="{6CBDDBA1-7B5A-F916-4D4D-DC2B1019A146}"/>
                </a:ext>
              </a:extLst>
            </p:cNvPr>
            <p:cNvSpPr/>
            <p:nvPr/>
          </p:nvSpPr>
          <p:spPr>
            <a:xfrm>
              <a:off x="2395000" y="605777"/>
              <a:ext cx="548606" cy="316805"/>
            </a:xfrm>
            <a:prstGeom prst="rect">
              <a:avLst/>
            </a:prstGeom>
            <a:ln>
              <a:noFill/>
            </a:ln>
          </p:spPr>
          <p:txBody>
            <a:bodyPr vert="horz" lIns="0" tIns="0" rIns="0" bIns="0" rtlCol="0">
              <a:noAutofit/>
            </a:bodyPr>
            <a:lstStyle/>
            <a:p>
              <a:pPr>
                <a:lnSpc>
                  <a:spcPct val="107000"/>
                </a:lnSpc>
                <a:spcAft>
                  <a:spcPts val="800"/>
                </a:spcAft>
              </a:pPr>
              <a:r>
                <a:rPr lang="en-US" sz="18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0.02</a:t>
              </a:r>
              <a:endParaRPr lang="zh-CN" sz="1100" kern="100">
                <a:solidFill>
                  <a:srgbClr val="000000"/>
                </a:solidFill>
                <a:effectLst/>
                <a:latin typeface="Calibri" panose="020F0502020204030204" pitchFamily="34" charset="0"/>
                <a:ea typeface="Calibri" panose="020F0502020204030204" pitchFamily="34" charset="0"/>
              </a:endParaRPr>
            </a:p>
          </p:txBody>
        </p:sp>
      </p:grpSp>
      <p:sp>
        <p:nvSpPr>
          <p:cNvPr id="33" name="文本框 32">
            <a:extLst>
              <a:ext uri="{FF2B5EF4-FFF2-40B4-BE49-F238E27FC236}">
                <a16:creationId xmlns:a16="http://schemas.microsoft.com/office/drawing/2014/main" id="{3A433D6F-5E51-68D0-97CD-C66B4717E3F7}"/>
              </a:ext>
            </a:extLst>
          </p:cNvPr>
          <p:cNvSpPr txBox="1"/>
          <p:nvPr/>
        </p:nvSpPr>
        <p:spPr>
          <a:xfrm>
            <a:off x="7204366" y="1188137"/>
            <a:ext cx="7132320" cy="369332"/>
          </a:xfrm>
          <a:prstGeom prst="rect">
            <a:avLst/>
          </a:prstGeom>
          <a:noFill/>
        </p:spPr>
        <p:txBody>
          <a:bodyPr wrap="square">
            <a:spAutoFit/>
          </a:bodyPr>
          <a:lstStyle/>
          <a:p>
            <a:r>
              <a:rPr lang="en-US" altLang="zh-CN" sz="1800" b="0" dirty="0">
                <a:solidFill>
                  <a:srgbClr val="000000"/>
                </a:solidFill>
                <a:effectLst/>
                <a:latin typeface="ArialMT"/>
              </a:rPr>
              <a:t>• </a:t>
            </a:r>
            <a:r>
              <a:rPr lang="zh-CN" altLang="en-US" sz="1800" b="0" dirty="0">
                <a:solidFill>
                  <a:srgbClr val="000000"/>
                </a:solidFill>
                <a:effectLst/>
                <a:latin typeface="DengXian-Regular"/>
              </a:rPr>
              <a:t>基于</a:t>
            </a:r>
            <a:r>
              <a:rPr lang="en-US" altLang="zh-CN" sz="1800" b="0" dirty="0" err="1">
                <a:solidFill>
                  <a:srgbClr val="000000"/>
                </a:solidFill>
                <a:effectLst/>
                <a:latin typeface="DengXian-Regular"/>
              </a:rPr>
              <a:t>MindFormers</a:t>
            </a:r>
            <a:r>
              <a:rPr lang="zh-CN" altLang="en-US" sz="1800" b="0" dirty="0">
                <a:solidFill>
                  <a:srgbClr val="000000"/>
                </a:solidFill>
                <a:effectLst/>
                <a:latin typeface="DengXian-Regular"/>
              </a:rPr>
              <a:t>实现</a:t>
            </a:r>
            <a:r>
              <a:rPr lang="en-US" altLang="zh-CN" sz="1800" b="0" dirty="0">
                <a:solidFill>
                  <a:srgbClr val="000000"/>
                </a:solidFill>
                <a:effectLst/>
                <a:latin typeface="DengXian-Regular"/>
              </a:rPr>
              <a:t>Mixtral-8x7B </a:t>
            </a:r>
            <a:r>
              <a:rPr lang="en-US" altLang="zh-CN" sz="1800" b="0" dirty="0" err="1">
                <a:solidFill>
                  <a:srgbClr val="000000"/>
                </a:solidFill>
                <a:effectLst/>
                <a:latin typeface="DengXian-Regular"/>
              </a:rPr>
              <a:t>MoE</a:t>
            </a:r>
            <a:r>
              <a:rPr lang="zh-CN" altLang="en-US" sz="1800" b="0" dirty="0">
                <a:solidFill>
                  <a:srgbClr val="000000"/>
                </a:solidFill>
                <a:effectLst/>
                <a:latin typeface="DengXian-Regular"/>
              </a:rPr>
              <a:t>模型。</a:t>
            </a:r>
            <a:endParaRPr lang="zh-CN" altLang="en-US" dirty="0"/>
          </a:p>
        </p:txBody>
      </p:sp>
      <p:sp>
        <p:nvSpPr>
          <p:cNvPr id="35" name="文本框 34">
            <a:extLst>
              <a:ext uri="{FF2B5EF4-FFF2-40B4-BE49-F238E27FC236}">
                <a16:creationId xmlns:a16="http://schemas.microsoft.com/office/drawing/2014/main" id="{CAB6C61C-E783-F517-5A3D-287DAC17E77B}"/>
              </a:ext>
            </a:extLst>
          </p:cNvPr>
          <p:cNvSpPr txBox="1"/>
          <p:nvPr/>
        </p:nvSpPr>
        <p:spPr>
          <a:xfrm>
            <a:off x="7636797" y="1603611"/>
            <a:ext cx="4626911" cy="923330"/>
          </a:xfrm>
          <a:prstGeom prst="rect">
            <a:avLst/>
          </a:prstGeom>
          <a:noFill/>
        </p:spPr>
        <p:txBody>
          <a:bodyPr wrap="square">
            <a:spAutoFit/>
          </a:bodyPr>
          <a:lstStyle/>
          <a:p>
            <a:r>
              <a:rPr lang="en-US" altLang="zh-CN" sz="1800" b="0" dirty="0">
                <a:solidFill>
                  <a:srgbClr val="000000"/>
                </a:solidFill>
                <a:effectLst/>
                <a:latin typeface="ArialMT"/>
              </a:rPr>
              <a:t>• </a:t>
            </a:r>
            <a:r>
              <a:rPr lang="zh-CN" altLang="en-US" sz="1800" b="0" dirty="0">
                <a:solidFill>
                  <a:srgbClr val="000000"/>
                </a:solidFill>
                <a:effectLst/>
                <a:latin typeface="DengXian-Regular"/>
              </a:rPr>
              <a:t>关键结构</a:t>
            </a:r>
            <a:r>
              <a:rPr lang="en-US" altLang="zh-CN" sz="1800" b="0" dirty="0">
                <a:solidFill>
                  <a:srgbClr val="000000"/>
                </a:solidFill>
                <a:effectLst/>
                <a:latin typeface="DengXian-Regular"/>
              </a:rPr>
              <a:t>: GQA, </a:t>
            </a:r>
            <a:r>
              <a:rPr lang="en-US" altLang="zh-CN" sz="1800" b="0" dirty="0" err="1">
                <a:solidFill>
                  <a:srgbClr val="000000"/>
                </a:solidFill>
                <a:effectLst/>
                <a:latin typeface="DengXian-Regular"/>
              </a:rPr>
              <a:t>RoPE</a:t>
            </a:r>
            <a:r>
              <a:rPr lang="en-US" altLang="zh-CN" sz="1800" b="0" dirty="0">
                <a:solidFill>
                  <a:srgbClr val="000000"/>
                </a:solidFill>
                <a:effectLst/>
                <a:latin typeface="DengXian-Regular"/>
              </a:rPr>
              <a:t>, </a:t>
            </a:r>
            <a:r>
              <a:rPr lang="en-US" altLang="zh-CN" sz="1800" b="0" dirty="0" err="1">
                <a:solidFill>
                  <a:srgbClr val="000000"/>
                </a:solidFill>
                <a:effectLst/>
                <a:latin typeface="DengXian-Regular"/>
              </a:rPr>
              <a:t>RMSNorm</a:t>
            </a:r>
            <a:r>
              <a:rPr lang="en-US" altLang="zh-CN" sz="1800" b="0" dirty="0">
                <a:solidFill>
                  <a:srgbClr val="000000"/>
                </a:solidFill>
                <a:effectLst/>
                <a:latin typeface="DengXian-Regular"/>
              </a:rPr>
              <a:t>, </a:t>
            </a:r>
            <a:r>
              <a:rPr lang="en-US" altLang="zh-CN" sz="1800" b="0" dirty="0" err="1">
                <a:solidFill>
                  <a:srgbClr val="000000"/>
                </a:solidFill>
                <a:effectLst/>
                <a:latin typeface="DengXian-Regular"/>
              </a:rPr>
              <a:t>Silu</a:t>
            </a:r>
            <a:r>
              <a:rPr lang="en-US" altLang="zh-CN" sz="1800" b="0" dirty="0">
                <a:solidFill>
                  <a:srgbClr val="000000"/>
                </a:solidFill>
                <a:effectLst/>
                <a:latin typeface="DengXian-Regular"/>
              </a:rPr>
              <a:t> </a:t>
            </a:r>
          </a:p>
          <a:p>
            <a:r>
              <a:rPr lang="en-US" altLang="zh-CN" sz="1800" b="0" dirty="0">
                <a:solidFill>
                  <a:srgbClr val="000000"/>
                </a:solidFill>
                <a:effectLst/>
                <a:latin typeface="ArialMT"/>
              </a:rPr>
              <a:t>• </a:t>
            </a:r>
            <a:r>
              <a:rPr lang="en-US" altLang="zh-CN" sz="1800" b="0" dirty="0" err="1">
                <a:solidFill>
                  <a:srgbClr val="000000"/>
                </a:solidFill>
                <a:effectLst/>
                <a:latin typeface="DengXian-Regular"/>
              </a:rPr>
              <a:t>MoE</a:t>
            </a:r>
            <a:r>
              <a:rPr lang="zh-CN" altLang="en-US" sz="1800" b="0" dirty="0">
                <a:solidFill>
                  <a:srgbClr val="000000"/>
                </a:solidFill>
                <a:effectLst/>
                <a:latin typeface="DengXian-Regular"/>
              </a:rPr>
              <a:t>配置</a:t>
            </a:r>
            <a:r>
              <a:rPr lang="en-US" altLang="zh-CN" sz="1800" b="0" dirty="0">
                <a:solidFill>
                  <a:srgbClr val="000000"/>
                </a:solidFill>
                <a:effectLst/>
                <a:latin typeface="DengXian-Regular"/>
              </a:rPr>
              <a:t>: 8 Experts, </a:t>
            </a:r>
            <a:r>
              <a:rPr lang="en-US" altLang="zh-CN" sz="1800" b="0" dirty="0" err="1">
                <a:solidFill>
                  <a:srgbClr val="000000"/>
                </a:solidFill>
                <a:effectLst/>
                <a:latin typeface="DengXian-Regular"/>
              </a:rPr>
              <a:t>TopK</a:t>
            </a:r>
            <a:r>
              <a:rPr lang="en-US" altLang="zh-CN" sz="1800" b="0" dirty="0">
                <a:solidFill>
                  <a:srgbClr val="000000"/>
                </a:solidFill>
                <a:effectLst/>
                <a:latin typeface="DengXian-Regular"/>
              </a:rPr>
              <a:t>=2, capacity c=1.1</a:t>
            </a:r>
            <a:endParaRPr lang="zh-CN" altLang="en-US" dirty="0"/>
          </a:p>
        </p:txBody>
      </p:sp>
      <p:sp>
        <p:nvSpPr>
          <p:cNvPr id="37" name="文本框 36">
            <a:extLst>
              <a:ext uri="{FF2B5EF4-FFF2-40B4-BE49-F238E27FC236}">
                <a16:creationId xmlns:a16="http://schemas.microsoft.com/office/drawing/2014/main" id="{EC509D13-87FF-E03D-AAD1-F60833BFB46D}"/>
              </a:ext>
            </a:extLst>
          </p:cNvPr>
          <p:cNvSpPr txBox="1"/>
          <p:nvPr/>
        </p:nvSpPr>
        <p:spPr>
          <a:xfrm>
            <a:off x="7204366" y="2741502"/>
            <a:ext cx="5047355" cy="646331"/>
          </a:xfrm>
          <a:prstGeom prst="rect">
            <a:avLst/>
          </a:prstGeom>
          <a:noFill/>
        </p:spPr>
        <p:txBody>
          <a:bodyPr wrap="square">
            <a:spAutoFit/>
          </a:bodyPr>
          <a:lstStyle/>
          <a:p>
            <a:r>
              <a:rPr lang="en-US" altLang="zh-CN" sz="1800" b="0" dirty="0">
                <a:solidFill>
                  <a:srgbClr val="000000"/>
                </a:solidFill>
                <a:effectLst/>
                <a:latin typeface="ArialMT"/>
              </a:rPr>
              <a:t>• </a:t>
            </a:r>
            <a:r>
              <a:rPr lang="zh-CN" altLang="en-US" sz="1800" b="0" dirty="0">
                <a:solidFill>
                  <a:srgbClr val="000000"/>
                </a:solidFill>
                <a:effectLst/>
                <a:latin typeface="DengXian-Regular"/>
              </a:rPr>
              <a:t>加载开源的</a:t>
            </a:r>
            <a:r>
              <a:rPr lang="en-US" altLang="zh-CN" sz="1800" b="0" dirty="0" err="1">
                <a:solidFill>
                  <a:srgbClr val="000000"/>
                </a:solidFill>
                <a:effectLst/>
                <a:latin typeface="DengXian-Regular"/>
              </a:rPr>
              <a:t>Mixtral</a:t>
            </a:r>
            <a:r>
              <a:rPr lang="zh-CN" altLang="en-US" sz="1800" b="0" dirty="0">
                <a:solidFill>
                  <a:srgbClr val="000000"/>
                </a:solidFill>
                <a:effectLst/>
                <a:latin typeface="DengXian-Regular"/>
              </a:rPr>
              <a:t>权重和</a:t>
            </a:r>
            <a:r>
              <a:rPr lang="en-US" altLang="zh-CN" sz="1800" b="0" dirty="0">
                <a:solidFill>
                  <a:srgbClr val="000000"/>
                </a:solidFill>
                <a:effectLst/>
                <a:latin typeface="DengXian-Regular"/>
              </a:rPr>
              <a:t>tokenizer</a:t>
            </a:r>
            <a:r>
              <a:rPr lang="zh-CN" altLang="en-US" sz="1800" b="0" dirty="0">
                <a:solidFill>
                  <a:srgbClr val="000000"/>
                </a:solidFill>
                <a:effectLst/>
                <a:latin typeface="DengXian-Regular"/>
              </a:rPr>
              <a:t>，推理结果 </a:t>
            </a:r>
            <a:endParaRPr lang="en-US" altLang="zh-CN" sz="1800" b="0" dirty="0">
              <a:solidFill>
                <a:srgbClr val="000000"/>
              </a:solidFill>
              <a:effectLst/>
              <a:latin typeface="DengXian-Regular"/>
            </a:endParaRPr>
          </a:p>
          <a:p>
            <a:r>
              <a:rPr lang="zh-CN" altLang="en-US" sz="1800" b="0" dirty="0">
                <a:solidFill>
                  <a:srgbClr val="000000"/>
                </a:solidFill>
                <a:effectLst/>
                <a:latin typeface="DengXian-Regular"/>
              </a:rPr>
              <a:t>对⻬</a:t>
            </a:r>
            <a:r>
              <a:rPr lang="en-US" altLang="zh-CN" sz="1800" b="0" dirty="0">
                <a:solidFill>
                  <a:srgbClr val="000000"/>
                </a:solidFill>
                <a:effectLst/>
                <a:latin typeface="DengXian-Regular"/>
              </a:rPr>
              <a:t>HF.</a:t>
            </a:r>
            <a:endParaRPr lang="zh-CN" altLang="en-US" dirty="0"/>
          </a:p>
        </p:txBody>
      </p:sp>
      <p:sp>
        <p:nvSpPr>
          <p:cNvPr id="39" name="文本框 38">
            <a:extLst>
              <a:ext uri="{FF2B5EF4-FFF2-40B4-BE49-F238E27FC236}">
                <a16:creationId xmlns:a16="http://schemas.microsoft.com/office/drawing/2014/main" id="{765D7C8C-AAA5-F250-F9E9-28ECDF3FD249}"/>
              </a:ext>
            </a:extLst>
          </p:cNvPr>
          <p:cNvSpPr txBox="1"/>
          <p:nvPr/>
        </p:nvSpPr>
        <p:spPr>
          <a:xfrm>
            <a:off x="7204366" y="3425619"/>
            <a:ext cx="4398917" cy="923330"/>
          </a:xfrm>
          <a:prstGeom prst="rect">
            <a:avLst/>
          </a:prstGeom>
          <a:noFill/>
        </p:spPr>
        <p:txBody>
          <a:bodyPr wrap="square">
            <a:spAutoFit/>
          </a:bodyPr>
          <a:lstStyle/>
          <a:p>
            <a:r>
              <a:rPr lang="en-US" altLang="zh-CN" sz="1800" b="0" dirty="0">
                <a:solidFill>
                  <a:srgbClr val="000000"/>
                </a:solidFill>
                <a:effectLst/>
                <a:latin typeface="ArialMT"/>
              </a:rPr>
              <a:t>• </a:t>
            </a:r>
            <a:r>
              <a:rPr lang="en-US" altLang="zh-CN" sz="1800" b="0" dirty="0">
                <a:solidFill>
                  <a:srgbClr val="000000"/>
                </a:solidFill>
                <a:effectLst/>
                <a:latin typeface="DengXian-Regular"/>
              </a:rPr>
              <a:t>4</a:t>
            </a:r>
            <a:r>
              <a:rPr lang="zh-CN" altLang="en-US" sz="1800" b="0" dirty="0">
                <a:solidFill>
                  <a:srgbClr val="000000"/>
                </a:solidFill>
                <a:effectLst/>
                <a:latin typeface="DengXian-Regular"/>
              </a:rPr>
              <a:t>机</a:t>
            </a:r>
            <a:r>
              <a:rPr lang="en-US" altLang="zh-CN" sz="1800" b="0" dirty="0">
                <a:solidFill>
                  <a:srgbClr val="000000"/>
                </a:solidFill>
                <a:effectLst/>
                <a:latin typeface="DengXian-Regular"/>
              </a:rPr>
              <a:t>32</a:t>
            </a:r>
            <a:r>
              <a:rPr lang="zh-CN" altLang="en-US" sz="1800" b="0" dirty="0">
                <a:solidFill>
                  <a:srgbClr val="000000"/>
                </a:solidFill>
                <a:effectLst/>
                <a:latin typeface="DengXian-Regular"/>
              </a:rPr>
              <a:t>卡</a:t>
            </a:r>
            <a:r>
              <a:rPr lang="en-US" altLang="zh-CN" sz="1800" b="0" dirty="0">
                <a:solidFill>
                  <a:srgbClr val="000000"/>
                </a:solidFill>
                <a:effectLst/>
                <a:latin typeface="DengXian-Regular"/>
              </a:rPr>
              <a:t>EP,PP</a:t>
            </a:r>
            <a:r>
              <a:rPr lang="zh-CN" altLang="en-US" sz="1800" b="0" dirty="0">
                <a:solidFill>
                  <a:srgbClr val="000000"/>
                </a:solidFill>
                <a:effectLst/>
                <a:latin typeface="DengXian-Regular"/>
              </a:rPr>
              <a:t>等多维混合并⾏，基于⾃有数据 集试验性训练收敛符合预期。</a:t>
            </a:r>
            <a:r>
              <a:rPr lang="en-US" altLang="zh-CN" sz="1800" b="0" dirty="0">
                <a:solidFill>
                  <a:srgbClr val="000000"/>
                </a:solidFill>
                <a:effectLst/>
                <a:latin typeface="DengXian-Regular"/>
              </a:rPr>
              <a:t>200 epoch loss 10</a:t>
            </a:r>
            <a:r>
              <a:rPr lang="en-US" altLang="zh-CN" sz="1800" b="0" dirty="0">
                <a:solidFill>
                  <a:srgbClr val="000000"/>
                </a:solidFill>
                <a:effectLst/>
                <a:latin typeface="Wingdings-Regular"/>
              </a:rPr>
              <a:t>à</a:t>
            </a:r>
            <a:r>
              <a:rPr lang="en-US" altLang="zh-CN" sz="1800" b="0" dirty="0">
                <a:solidFill>
                  <a:srgbClr val="000000"/>
                </a:solidFill>
                <a:effectLst/>
                <a:latin typeface="DengXian-Regular"/>
              </a:rPr>
              <a:t>0.02</a:t>
            </a:r>
            <a:endParaRPr lang="zh-CN" altLang="en-US" dirty="0"/>
          </a:p>
        </p:txBody>
      </p:sp>
      <p:graphicFrame>
        <p:nvGraphicFramePr>
          <p:cNvPr id="40" name="表格 39">
            <a:extLst>
              <a:ext uri="{FF2B5EF4-FFF2-40B4-BE49-F238E27FC236}">
                <a16:creationId xmlns:a16="http://schemas.microsoft.com/office/drawing/2014/main" id="{3822B6AF-2A63-ED2B-0FE1-ADFA23D25BE8}"/>
              </a:ext>
            </a:extLst>
          </p:cNvPr>
          <p:cNvGraphicFramePr>
            <a:graphicFrameLocks noGrp="1"/>
          </p:cNvGraphicFramePr>
          <p:nvPr>
            <p:extLst>
              <p:ext uri="{D42A27DB-BD31-4B8C-83A1-F6EECF244321}">
                <p14:modId xmlns:p14="http://schemas.microsoft.com/office/powerpoint/2010/main" val="2398593990"/>
              </p:ext>
            </p:extLst>
          </p:nvPr>
        </p:nvGraphicFramePr>
        <p:xfrm>
          <a:off x="729175" y="1188137"/>
          <a:ext cx="5896610" cy="804545"/>
        </p:xfrm>
        <a:graphic>
          <a:graphicData uri="http://schemas.openxmlformats.org/drawingml/2006/table">
            <a:tbl>
              <a:tblPr firstRow="1" firstCol="1" bandRow="1"/>
              <a:tblGrid>
                <a:gridCol w="591185">
                  <a:extLst>
                    <a:ext uri="{9D8B030D-6E8A-4147-A177-3AD203B41FA5}">
                      <a16:colId xmlns:a16="http://schemas.microsoft.com/office/drawing/2014/main" val="1371112747"/>
                    </a:ext>
                  </a:extLst>
                </a:gridCol>
                <a:gridCol w="600075">
                  <a:extLst>
                    <a:ext uri="{9D8B030D-6E8A-4147-A177-3AD203B41FA5}">
                      <a16:colId xmlns:a16="http://schemas.microsoft.com/office/drawing/2014/main" val="1174058313"/>
                    </a:ext>
                  </a:extLst>
                </a:gridCol>
                <a:gridCol w="704850">
                  <a:extLst>
                    <a:ext uri="{9D8B030D-6E8A-4147-A177-3AD203B41FA5}">
                      <a16:colId xmlns:a16="http://schemas.microsoft.com/office/drawing/2014/main" val="2948169837"/>
                    </a:ext>
                  </a:extLst>
                </a:gridCol>
                <a:gridCol w="1009650">
                  <a:extLst>
                    <a:ext uri="{9D8B030D-6E8A-4147-A177-3AD203B41FA5}">
                      <a16:colId xmlns:a16="http://schemas.microsoft.com/office/drawing/2014/main" val="4077600460"/>
                    </a:ext>
                  </a:extLst>
                </a:gridCol>
                <a:gridCol w="600075">
                  <a:extLst>
                    <a:ext uri="{9D8B030D-6E8A-4147-A177-3AD203B41FA5}">
                      <a16:colId xmlns:a16="http://schemas.microsoft.com/office/drawing/2014/main" val="2832170253"/>
                    </a:ext>
                  </a:extLst>
                </a:gridCol>
                <a:gridCol w="666750">
                  <a:extLst>
                    <a:ext uri="{9D8B030D-6E8A-4147-A177-3AD203B41FA5}">
                      <a16:colId xmlns:a16="http://schemas.microsoft.com/office/drawing/2014/main" val="2778066165"/>
                    </a:ext>
                  </a:extLst>
                </a:gridCol>
                <a:gridCol w="828675">
                  <a:extLst>
                    <a:ext uri="{9D8B030D-6E8A-4147-A177-3AD203B41FA5}">
                      <a16:colId xmlns:a16="http://schemas.microsoft.com/office/drawing/2014/main" val="726211427"/>
                    </a:ext>
                  </a:extLst>
                </a:gridCol>
                <a:gridCol w="895350">
                  <a:extLst>
                    <a:ext uri="{9D8B030D-6E8A-4147-A177-3AD203B41FA5}">
                      <a16:colId xmlns:a16="http://schemas.microsoft.com/office/drawing/2014/main" val="905397318"/>
                    </a:ext>
                  </a:extLst>
                </a:gridCol>
              </a:tblGrid>
              <a:tr h="457200">
                <a:tc>
                  <a:txBody>
                    <a:bodyPr/>
                    <a:lstStyle/>
                    <a:p>
                      <a:pPr marR="10795" algn="ctr">
                        <a:lnSpc>
                          <a:spcPct val="107000"/>
                        </a:lnSpc>
                        <a:spcAft>
                          <a:spcPts val="800"/>
                        </a:spcAft>
                      </a:pPr>
                      <a:r>
                        <a:rPr lang="en-US" sz="12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nlaye r</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tc>
                  <a:txBody>
                    <a:bodyPr/>
                    <a:lstStyle/>
                    <a:p>
                      <a:pPr algn="l">
                        <a:lnSpc>
                          <a:spcPct val="107000"/>
                        </a:lnSpc>
                        <a:spcAft>
                          <a:spcPts val="800"/>
                        </a:spcAft>
                      </a:pPr>
                      <a:r>
                        <a:rPr lang="en-US" sz="12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heads</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tc>
                  <a:txBody>
                    <a:bodyPr/>
                    <a:lstStyle/>
                    <a:p>
                      <a:pPr marL="14605" algn="l">
                        <a:lnSpc>
                          <a:spcPct val="107000"/>
                        </a:lnSpc>
                        <a:spcAft>
                          <a:spcPts val="800"/>
                        </a:spcAft>
                      </a:pPr>
                      <a:r>
                        <a:rPr lang="en-US" sz="1200" b="1" kern="100" dirty="0">
                          <a:solidFill>
                            <a:srgbClr val="FFFFFF"/>
                          </a:solidFill>
                          <a:effectLst/>
                          <a:latin typeface="等线" panose="02010600030101010101" pitchFamily="2" charset="-122"/>
                          <a:ea typeface="Calibri" panose="020F0502020204030204" pitchFamily="34" charset="0"/>
                          <a:cs typeface="等线" panose="02010600030101010101" pitchFamily="2" charset="-122"/>
                        </a:rPr>
                        <a:t>hidden</a:t>
                      </a:r>
                      <a:endParaRPr lang="zh-CN" sz="1100" kern="100" dirty="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tc>
                  <a:txBody>
                    <a:bodyPr/>
                    <a:lstStyle/>
                    <a:p>
                      <a:pPr algn="ctr">
                        <a:lnSpc>
                          <a:spcPct val="107000"/>
                        </a:lnSpc>
                        <a:spcAft>
                          <a:spcPts val="800"/>
                        </a:spcAft>
                      </a:pPr>
                      <a:r>
                        <a:rPr lang="en-US" sz="12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intermediat e</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tc>
                  <a:txBody>
                    <a:bodyPr/>
                    <a:lstStyle/>
                    <a:p>
                      <a:pPr marL="41275" algn="l">
                        <a:lnSpc>
                          <a:spcPct val="107000"/>
                        </a:lnSpc>
                        <a:spcAft>
                          <a:spcPts val="800"/>
                        </a:spcAft>
                      </a:pPr>
                      <a:r>
                        <a:rPr lang="en-US" sz="12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GQA</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tc>
                  <a:txBody>
                    <a:bodyPr/>
                    <a:lstStyle/>
                    <a:p>
                      <a:pPr marL="31115" algn="l">
                        <a:lnSpc>
                          <a:spcPct val="107000"/>
                        </a:lnSpc>
                        <a:spcAft>
                          <a:spcPts val="800"/>
                        </a:spcAft>
                      </a:pPr>
                      <a:r>
                        <a:rPr lang="en-US" sz="12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vocab</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tc>
                  <a:txBody>
                    <a:bodyPr/>
                    <a:lstStyle/>
                    <a:p>
                      <a:pPr marL="12700" algn="l">
                        <a:lnSpc>
                          <a:spcPct val="107000"/>
                        </a:lnSpc>
                        <a:spcAft>
                          <a:spcPts val="800"/>
                        </a:spcAft>
                      </a:pPr>
                      <a:r>
                        <a:rPr lang="en-US" sz="12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MoE size</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tc>
                  <a:txBody>
                    <a:bodyPr/>
                    <a:lstStyle/>
                    <a:p>
                      <a:pPr marL="15875" algn="l">
                        <a:lnSpc>
                          <a:spcPct val="107000"/>
                        </a:lnSpc>
                        <a:spcAft>
                          <a:spcPts val="800"/>
                        </a:spcAft>
                      </a:pPr>
                      <a:r>
                        <a:rPr lang="en-US" sz="12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MoE topk</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extLst>
                  <a:ext uri="{0D108BD9-81ED-4DB2-BD59-A6C34878D82A}">
                    <a16:rowId xmlns:a16="http://schemas.microsoft.com/office/drawing/2014/main" val="71856052"/>
                  </a:ext>
                </a:extLst>
              </a:tr>
              <a:tr h="347345">
                <a:tc>
                  <a:txBody>
                    <a:bodyPr/>
                    <a:lstStyle/>
                    <a:p>
                      <a:pPr marR="24130" algn="ctr">
                        <a:lnSpc>
                          <a:spcPct val="107000"/>
                        </a:lnSpc>
                        <a:spcAft>
                          <a:spcPts val="800"/>
                        </a:spcAft>
                      </a:pPr>
                      <a:r>
                        <a:rPr lang="en-US" sz="12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32</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marR="24130" algn="ctr">
                        <a:lnSpc>
                          <a:spcPct val="107000"/>
                        </a:lnSpc>
                        <a:spcAft>
                          <a:spcPts val="800"/>
                        </a:spcAft>
                      </a:pPr>
                      <a:r>
                        <a:rPr lang="en-US" sz="12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32</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marR="24130" algn="ctr">
                        <a:lnSpc>
                          <a:spcPct val="107000"/>
                        </a:lnSpc>
                        <a:spcAft>
                          <a:spcPts val="800"/>
                        </a:spcAft>
                      </a:pPr>
                      <a:r>
                        <a:rPr lang="en-US" sz="12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4096</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marR="24130" algn="ctr">
                        <a:lnSpc>
                          <a:spcPct val="107000"/>
                        </a:lnSpc>
                        <a:spcAft>
                          <a:spcPts val="800"/>
                        </a:spcAft>
                      </a:pPr>
                      <a:r>
                        <a:rPr lang="en-US" sz="12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14336</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marR="24130" algn="ctr">
                        <a:lnSpc>
                          <a:spcPct val="107000"/>
                        </a:lnSpc>
                        <a:spcAft>
                          <a:spcPts val="800"/>
                        </a:spcAft>
                      </a:pPr>
                      <a:r>
                        <a:rPr lang="en-US" sz="12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8</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marL="34290" algn="l">
                        <a:lnSpc>
                          <a:spcPct val="107000"/>
                        </a:lnSpc>
                        <a:spcAft>
                          <a:spcPts val="800"/>
                        </a:spcAft>
                      </a:pPr>
                      <a:r>
                        <a:rPr lang="en-US" sz="12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32000</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marR="24130" algn="ctr">
                        <a:lnSpc>
                          <a:spcPct val="107000"/>
                        </a:lnSpc>
                        <a:spcAft>
                          <a:spcPts val="800"/>
                        </a:spcAft>
                      </a:pPr>
                      <a:r>
                        <a:rPr lang="en-US" sz="12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8</a:t>
                      </a:r>
                      <a:endParaRPr lang="zh-CN" sz="1100" kern="10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marR="24130" algn="ctr">
                        <a:lnSpc>
                          <a:spcPct val="107000"/>
                        </a:lnSpc>
                        <a:spcAft>
                          <a:spcPts val="800"/>
                        </a:spcAft>
                      </a:pPr>
                      <a:r>
                        <a:rPr lang="en-US" sz="1200" kern="100" dirty="0">
                          <a:solidFill>
                            <a:srgbClr val="000000"/>
                          </a:solidFill>
                          <a:effectLst/>
                          <a:latin typeface="等线" panose="02010600030101010101" pitchFamily="2" charset="-122"/>
                          <a:ea typeface="Calibri" panose="020F0502020204030204" pitchFamily="34" charset="0"/>
                          <a:cs typeface="等线" panose="02010600030101010101" pitchFamily="2" charset="-122"/>
                        </a:rPr>
                        <a:t>2</a:t>
                      </a:r>
                      <a:endParaRPr lang="zh-CN" sz="1100" kern="100" dirty="0">
                        <a:solidFill>
                          <a:srgbClr val="000000"/>
                        </a:solidFill>
                        <a:effectLst/>
                        <a:latin typeface="Calibri" panose="020F0502020204030204" pitchFamily="34" charset="0"/>
                        <a:ea typeface="Calibri" panose="020F0502020204030204" pitchFamily="34" charset="0"/>
                      </a:endParaRPr>
                    </a:p>
                  </a:txBody>
                  <a:tcPr marL="96520" marR="73025" marT="6223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1385403192"/>
                  </a:ext>
                </a:extLst>
              </a:tr>
            </a:tbl>
          </a:graphicData>
        </a:graphic>
      </p:graphicFrame>
    </p:spTree>
    <p:extLst>
      <p:ext uri="{BB962C8B-B14F-4D97-AF65-F5344CB8AC3E}">
        <p14:creationId xmlns:p14="http://schemas.microsoft.com/office/powerpoint/2010/main" val="81596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0" dirty="0" err="1">
                <a:solidFill>
                  <a:srgbClr val="990000"/>
                </a:solidFill>
                <a:effectLst/>
                <a:latin typeface="MicrosoftYaHei-Bold"/>
              </a:rPr>
              <a:t>MoE</a:t>
            </a:r>
            <a:r>
              <a:rPr lang="zh-CN" altLang="en-US" sz="3200" b="0" dirty="0">
                <a:solidFill>
                  <a:srgbClr val="990000"/>
                </a:solidFill>
                <a:effectLst/>
                <a:latin typeface="MicrosoftYaHei-Bold"/>
              </a:rPr>
              <a:t>的代码实现</a:t>
            </a:r>
            <a:endParaRPr lang="zh-CN" altLang="en-US" b="1" dirty="0">
              <a:latin typeface="仿宋" panose="02010609060101010101" pitchFamily="49" charset="-122"/>
              <a:ea typeface="仿宋" panose="02010609060101010101" pitchFamily="49" charset="-122"/>
            </a:endParaRPr>
          </a:p>
        </p:txBody>
      </p:sp>
      <p:pic>
        <p:nvPicPr>
          <p:cNvPr id="2" name="Picture 30507">
            <a:extLst>
              <a:ext uri="{FF2B5EF4-FFF2-40B4-BE49-F238E27FC236}">
                <a16:creationId xmlns:a16="http://schemas.microsoft.com/office/drawing/2014/main" id="{64DAD0DB-E926-5E7F-D840-BB731FBF0A03}"/>
              </a:ext>
            </a:extLst>
          </p:cNvPr>
          <p:cNvPicPr/>
          <p:nvPr/>
        </p:nvPicPr>
        <p:blipFill>
          <a:blip r:embed="rId2"/>
          <a:stretch>
            <a:fillRect/>
          </a:stretch>
        </p:blipFill>
        <p:spPr>
          <a:xfrm>
            <a:off x="205264" y="1637030"/>
            <a:ext cx="11786235" cy="3583940"/>
          </a:xfrm>
          <a:prstGeom prst="rect">
            <a:avLst/>
          </a:prstGeom>
        </p:spPr>
      </p:pic>
    </p:spTree>
    <p:extLst>
      <p:ext uri="{BB962C8B-B14F-4D97-AF65-F5344CB8AC3E}">
        <p14:creationId xmlns:p14="http://schemas.microsoft.com/office/powerpoint/2010/main" val="337151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30498">
            <a:extLst>
              <a:ext uri="{FF2B5EF4-FFF2-40B4-BE49-F238E27FC236}">
                <a16:creationId xmlns:a16="http://schemas.microsoft.com/office/drawing/2014/main" id="{C1111CCB-21FF-46BC-DD1C-97BAE12BB611}"/>
              </a:ext>
            </a:extLst>
          </p:cNvPr>
          <p:cNvPicPr>
            <a:picLocks noChangeAspect="1"/>
          </p:cNvPicPr>
          <p:nvPr/>
        </p:nvPicPr>
        <p:blipFill>
          <a:blip r:embed="rId2"/>
          <a:stretch>
            <a:fillRect/>
          </a:stretch>
        </p:blipFill>
        <p:spPr>
          <a:xfrm>
            <a:off x="6757622" y="866274"/>
            <a:ext cx="5439141" cy="4723398"/>
          </a:xfrm>
          <a:prstGeom prst="rect">
            <a:avLst/>
          </a:prstGeom>
        </p:spPr>
      </p:pic>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a:solidFill>
                  <a:srgbClr val="000000"/>
                </a:solidFill>
                <a:effectLst/>
                <a:latin typeface="仿宋" panose="02010609060101010101" pitchFamily="49" charset="-122"/>
                <a:ea typeface="仿宋" panose="02010609060101010101" pitchFamily="49" charset="-122"/>
              </a:rPr>
              <a:t>Vanilla </a:t>
            </a:r>
            <a:r>
              <a:rPr lang="en-US" altLang="zh-CN" sz="3600" b="1" dirty="0" err="1">
                <a:solidFill>
                  <a:srgbClr val="000000"/>
                </a:solidFill>
                <a:effectLst/>
                <a:latin typeface="仿宋" panose="02010609060101010101" pitchFamily="49" charset="-122"/>
                <a:ea typeface="仿宋" panose="02010609060101010101" pitchFamily="49" charset="-122"/>
              </a:rPr>
              <a:t>MoE</a:t>
            </a:r>
            <a:endParaRPr lang="zh-CN" altLang="en-US" sz="3600" dirty="0">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6434BCF-042E-4D3B-AA62-E2082A6C0B68}"/>
                  </a:ext>
                </a:extLst>
              </p:cNvPr>
              <p:cNvSpPr txBox="1"/>
              <p:nvPr/>
            </p:nvSpPr>
            <p:spPr>
              <a:xfrm>
                <a:off x="491499" y="1000333"/>
                <a:ext cx="7249885" cy="924356"/>
              </a:xfrm>
              <a:prstGeom prst="rect">
                <a:avLst/>
              </a:prstGeom>
              <a:noFill/>
            </p:spPr>
            <p:txBody>
              <a:bodyPr wrap="square">
                <a:spAutoFit/>
              </a:bodyPr>
              <a:lstStyle/>
              <a:p>
                <a:r>
                  <a:rPr lang="en-US" altLang="zh-CN" sz="1800" b="0" dirty="0">
                    <a:solidFill>
                      <a:srgbClr val="000000"/>
                    </a:solidFill>
                    <a:effectLst/>
                    <a:latin typeface="+mn-ea"/>
                  </a:rPr>
                  <a:t>Export Network</a:t>
                </a:r>
                <a:r>
                  <a:rPr lang="zh-CN" altLang="en-US" sz="1800" b="0" dirty="0">
                    <a:solidFill>
                      <a:srgbClr val="000000"/>
                    </a:solidFill>
                    <a:effectLst/>
                    <a:latin typeface="+mn-ea"/>
                  </a:rPr>
                  <a:t>，⽤于学习不同数据，⼀个</a:t>
                </a:r>
                <a:r>
                  <a:rPr lang="en-US" altLang="zh-CN" sz="1800" b="0" dirty="0">
                    <a:solidFill>
                      <a:srgbClr val="000000"/>
                    </a:solidFill>
                    <a:effectLst/>
                    <a:latin typeface="+mn-ea"/>
                  </a:rPr>
                  <a:t>Gating Network</a:t>
                </a:r>
                <a:r>
                  <a:rPr lang="zh-CN" altLang="en-US" sz="1800" b="0" dirty="0">
                    <a:solidFill>
                      <a:srgbClr val="000000"/>
                    </a:solidFill>
                    <a:effectLst/>
                    <a:latin typeface="+mn-ea"/>
                  </a:rPr>
                  <a:t>⽤于分 配每个</a:t>
                </a:r>
                <a:r>
                  <a:rPr lang="en-US" altLang="zh-CN" sz="1800" b="0" dirty="0">
                    <a:solidFill>
                      <a:srgbClr val="000000"/>
                    </a:solidFill>
                    <a:effectLst/>
                    <a:latin typeface="+mn-ea"/>
                  </a:rPr>
                  <a:t>Expert</a:t>
                </a:r>
                <a:r>
                  <a:rPr lang="zh-CN" altLang="en-US" sz="1800" b="0" dirty="0">
                    <a:solidFill>
                      <a:srgbClr val="000000"/>
                    </a:solidFill>
                    <a:effectLst/>
                    <a:latin typeface="+mn-ea"/>
                  </a:rPr>
                  <a:t>的输出权重。对于⼀个输⼊样本</a:t>
                </a:r>
                <a14:m>
                  <m:oMath xmlns:m="http://schemas.openxmlformats.org/officeDocument/2006/math">
                    <m:r>
                      <a:rPr lang="en-US" altLang="zh-CN" sz="1800" b="0" i="1" smtClean="0">
                        <a:solidFill>
                          <a:srgbClr val="000000"/>
                        </a:solidFill>
                        <a:effectLst/>
                        <a:latin typeface="Cambria Math" panose="02040503050406030204" pitchFamily="18" charset="0"/>
                      </a:rPr>
                      <m:t>𝑐</m:t>
                    </m:r>
                  </m:oMath>
                </a14:m>
                <a:r>
                  <a:rPr lang="zh-CN" altLang="en-US" sz="1800" b="0" dirty="0">
                    <a:solidFill>
                      <a:srgbClr val="000000"/>
                    </a:solidFill>
                    <a:effectLst/>
                    <a:latin typeface="+mn-ea"/>
                  </a:rPr>
                  <a:t>，第</a:t>
                </a:r>
                <a14:m>
                  <m:oMath xmlns:m="http://schemas.openxmlformats.org/officeDocument/2006/math">
                    <m:r>
                      <a:rPr lang="en-US" altLang="zh-CN" sz="1800" b="0" i="1" smtClean="0">
                        <a:solidFill>
                          <a:srgbClr val="000000"/>
                        </a:solidFill>
                        <a:effectLst/>
                        <a:latin typeface="Cambria Math" panose="02040503050406030204" pitchFamily="18" charset="0"/>
                      </a:rPr>
                      <m:t>𝑖</m:t>
                    </m:r>
                  </m:oMath>
                </a14:m>
                <a:r>
                  <a:rPr lang="zh-CN" altLang="en-US" sz="1800" b="0" dirty="0">
                    <a:solidFill>
                      <a:srgbClr val="000000"/>
                    </a:solidFill>
                    <a:effectLst/>
                    <a:latin typeface="+mn-ea"/>
                  </a:rPr>
                  <a:t>个 </a:t>
                </a:r>
                <a:r>
                  <a:rPr lang="en-US" altLang="zh-CN" sz="1800" b="0" dirty="0">
                    <a:solidFill>
                      <a:srgbClr val="000000"/>
                    </a:solidFill>
                    <a:effectLst/>
                    <a:latin typeface="+mn-ea"/>
                  </a:rPr>
                  <a:t>expert </a:t>
                </a:r>
                <a:r>
                  <a:rPr lang="zh-CN" altLang="en-US" sz="1800" b="0" dirty="0">
                    <a:solidFill>
                      <a:srgbClr val="000000"/>
                    </a:solidFill>
                    <a:effectLst/>
                    <a:latin typeface="+mn-ea"/>
                  </a:rPr>
                  <a:t>的输出为</a:t>
                </a:r>
                <a14:m>
                  <m:oMath xmlns:m="http://schemas.openxmlformats.org/officeDocument/2006/math">
                    <m:sSubSup>
                      <m:sSubSupPr>
                        <m:ctrlPr>
                          <a:rPr lang="en-US" altLang="zh-CN" sz="1800" b="0" i="1" smtClean="0">
                            <a:solidFill>
                              <a:srgbClr val="000000"/>
                            </a:solidFill>
                            <a:effectLst/>
                            <a:latin typeface="Cambria Math" panose="02040503050406030204" pitchFamily="18" charset="0"/>
                          </a:rPr>
                        </m:ctrlPr>
                      </m:sSubSupPr>
                      <m:e>
                        <m:r>
                          <a:rPr lang="en-US" altLang="zh-CN" sz="1800" b="0" i="1" smtClean="0">
                            <a:solidFill>
                              <a:srgbClr val="000000"/>
                            </a:solidFill>
                            <a:effectLst/>
                            <a:latin typeface="Cambria Math" panose="02040503050406030204" pitchFamily="18" charset="0"/>
                          </a:rPr>
                          <m:t>𝑜</m:t>
                        </m:r>
                      </m:e>
                      <m:sub>
                        <m:r>
                          <a:rPr lang="en-US" altLang="zh-CN" sz="1800" b="0" i="1" smtClean="0">
                            <a:solidFill>
                              <a:srgbClr val="000000"/>
                            </a:solidFill>
                            <a:effectLst/>
                            <a:latin typeface="Cambria Math" panose="02040503050406030204" pitchFamily="18" charset="0"/>
                          </a:rPr>
                          <m:t>𝑖</m:t>
                        </m:r>
                      </m:sub>
                      <m:sup>
                        <m:r>
                          <a:rPr lang="en-US" altLang="zh-CN" sz="1800" b="0" i="1" smtClean="0">
                            <a:solidFill>
                              <a:srgbClr val="000000"/>
                            </a:solidFill>
                            <a:effectLst/>
                            <a:latin typeface="Cambria Math" panose="02040503050406030204" pitchFamily="18" charset="0"/>
                          </a:rPr>
                          <m:t>𝑐</m:t>
                        </m:r>
                      </m:sup>
                    </m:sSubSup>
                  </m:oMath>
                </a14:m>
                <a:r>
                  <a:rPr lang="en-US" altLang="zh-CN" sz="1300" b="0" dirty="0">
                    <a:solidFill>
                      <a:srgbClr val="000000"/>
                    </a:solidFill>
                    <a:effectLst/>
                    <a:latin typeface="+mn-ea"/>
                  </a:rPr>
                  <a:t>" </a:t>
                </a:r>
                <a:r>
                  <a:rPr lang="zh-CN" altLang="en-US" sz="1800" b="0" dirty="0">
                    <a:solidFill>
                      <a:srgbClr val="000000"/>
                    </a:solidFill>
                    <a:effectLst/>
                    <a:latin typeface="+mn-ea"/>
                  </a:rPr>
                  <a:t>，</a:t>
                </a:r>
                <a:r>
                  <a:rPr lang="en-US" altLang="zh-CN" sz="1800" b="0" dirty="0">
                    <a:solidFill>
                      <a:srgbClr val="000000"/>
                    </a:solidFill>
                    <a:effectLst/>
                    <a:latin typeface="+mn-ea"/>
                  </a:rPr>
                  <a:t>Ground-truth</a:t>
                </a:r>
                <a:r>
                  <a:rPr lang="zh-CN" altLang="en-US" sz="1800" b="0" dirty="0">
                    <a:solidFill>
                      <a:srgbClr val="000000"/>
                    </a:solidFill>
                    <a:effectLst/>
                    <a:latin typeface="+mn-ea"/>
                  </a:rPr>
                  <a:t>是</a:t>
                </a:r>
                <a14:m>
                  <m:oMath xmlns:m="http://schemas.openxmlformats.org/officeDocument/2006/math">
                    <m:sSup>
                      <m:sSupPr>
                        <m:ctrlPr>
                          <a:rPr lang="zh-CN" altLang="en-US" sz="1800" b="0" i="1" dirty="0" smtClean="0">
                            <a:solidFill>
                              <a:srgbClr val="000000"/>
                            </a:solidFill>
                            <a:effectLst/>
                            <a:latin typeface="Cambria Math" panose="02040503050406030204" pitchFamily="18" charset="0"/>
                          </a:rPr>
                        </m:ctrlPr>
                      </m:sSupPr>
                      <m:e>
                        <m:r>
                          <a:rPr lang="en-US" altLang="zh-CN" sz="1800" b="0" i="1" dirty="0" smtClean="0">
                            <a:solidFill>
                              <a:srgbClr val="000000"/>
                            </a:solidFill>
                            <a:effectLst/>
                            <a:latin typeface="Cambria Math" panose="02040503050406030204" pitchFamily="18" charset="0"/>
                          </a:rPr>
                          <m:t>𝑑</m:t>
                        </m:r>
                      </m:e>
                      <m:sup>
                        <m:r>
                          <a:rPr lang="en-US" altLang="zh-CN" sz="1800" b="0" i="1" dirty="0" smtClean="0">
                            <a:solidFill>
                              <a:srgbClr val="000000"/>
                            </a:solidFill>
                            <a:effectLst/>
                            <a:latin typeface="Cambria Math" panose="02040503050406030204" pitchFamily="18" charset="0"/>
                          </a:rPr>
                          <m:t>𝑐</m:t>
                        </m:r>
                      </m:sup>
                    </m:sSup>
                  </m:oMath>
                </a14:m>
                <a:r>
                  <a:rPr lang="zh-CN" altLang="en-US" sz="1800" b="0" dirty="0">
                    <a:solidFill>
                      <a:srgbClr val="000000"/>
                    </a:solidFill>
                    <a:effectLst/>
                    <a:latin typeface="+mn-ea"/>
                  </a:rPr>
                  <a:t>，则损失函数为：</a:t>
                </a:r>
                <a:endParaRPr lang="zh-CN" altLang="en-US" dirty="0">
                  <a:latin typeface="+mn-ea"/>
                </a:endParaRPr>
              </a:p>
            </p:txBody>
          </p:sp>
        </mc:Choice>
        <mc:Fallback xmlns="">
          <p:sp>
            <p:nvSpPr>
              <p:cNvPr id="6" name="文本框 5">
                <a:extLst>
                  <a:ext uri="{FF2B5EF4-FFF2-40B4-BE49-F238E27FC236}">
                    <a16:creationId xmlns:a16="http://schemas.microsoft.com/office/drawing/2014/main" id="{F6434BCF-042E-4D3B-AA62-E2082A6C0B68}"/>
                  </a:ext>
                </a:extLst>
              </p:cNvPr>
              <p:cNvSpPr txBox="1">
                <a:spLocks noRot="1" noChangeAspect="1" noMove="1" noResize="1" noEditPoints="1" noAdjustHandles="1" noChangeArrowheads="1" noChangeShapeType="1" noTextEdit="1"/>
              </p:cNvSpPr>
              <p:nvPr/>
            </p:nvSpPr>
            <p:spPr>
              <a:xfrm>
                <a:off x="491499" y="1000333"/>
                <a:ext cx="7249885" cy="924356"/>
              </a:xfrm>
              <a:prstGeom prst="rect">
                <a:avLst/>
              </a:prstGeom>
              <a:blipFill>
                <a:blip r:embed="rId3"/>
                <a:stretch>
                  <a:fillRect l="-757" t="-3289" r="-3869" b="-9211"/>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623CD9CC-027B-7B94-F0AA-D729CCF37887}"/>
              </a:ext>
            </a:extLst>
          </p:cNvPr>
          <p:cNvSpPr txBox="1"/>
          <p:nvPr/>
        </p:nvSpPr>
        <p:spPr>
          <a:xfrm>
            <a:off x="485430" y="2032878"/>
            <a:ext cx="414338" cy="646331"/>
          </a:xfrm>
          <a:prstGeom prst="rect">
            <a:avLst/>
          </a:prstGeom>
          <a:noFill/>
        </p:spPr>
        <p:txBody>
          <a:bodyPr wrap="square">
            <a:spAutoFit/>
          </a:bodyPr>
          <a:lstStyle/>
          <a:p>
            <a:r>
              <a:rPr lang="en-US" altLang="zh-CN" sz="3600" b="0" dirty="0">
                <a:solidFill>
                  <a:srgbClr val="000000"/>
                </a:solidFill>
                <a:effectLst/>
                <a:latin typeface="ArialMT"/>
              </a:rPr>
              <a:t>•</a:t>
            </a:r>
            <a:endParaRPr lang="zh-CN" altLang="en-US" dirty="0"/>
          </a:p>
        </p:txBody>
      </p:sp>
      <p:graphicFrame>
        <p:nvGraphicFramePr>
          <p:cNvPr id="2" name="对象 1">
            <a:extLst>
              <a:ext uri="{FF2B5EF4-FFF2-40B4-BE49-F238E27FC236}">
                <a16:creationId xmlns:a16="http://schemas.microsoft.com/office/drawing/2014/main" id="{AC74F25C-F305-5D5B-8451-DF4EA80CC8F3}"/>
              </a:ext>
            </a:extLst>
          </p:cNvPr>
          <p:cNvGraphicFramePr>
            <a:graphicFrameLocks noChangeAspect="1"/>
          </p:cNvGraphicFramePr>
          <p:nvPr>
            <p:extLst>
              <p:ext uri="{D42A27DB-BD31-4B8C-83A1-F6EECF244321}">
                <p14:modId xmlns:p14="http://schemas.microsoft.com/office/powerpoint/2010/main" val="558627276"/>
              </p:ext>
            </p:extLst>
          </p:nvPr>
        </p:nvGraphicFramePr>
        <p:xfrm>
          <a:off x="2743200" y="3251200"/>
          <a:ext cx="914400" cy="198438"/>
        </p:xfrm>
        <a:graphic>
          <a:graphicData uri="http://schemas.openxmlformats.org/presentationml/2006/ole">
            <mc:AlternateContent xmlns:mc="http://schemas.openxmlformats.org/markup-compatibility/2006">
              <mc:Choice xmlns:v="urn:schemas-microsoft-com:vml" Requires="v">
                <p:oleObj name="Equation" r:id="rId4" imgW="914400" imgH="198720" progId="Equation.DSMT4">
                  <p:embed/>
                </p:oleObj>
              </mc:Choice>
              <mc:Fallback>
                <p:oleObj name="Equation" r:id="rId4" imgW="914400" imgH="198720" progId="Equation.DSMT4">
                  <p:embed/>
                  <p:pic>
                    <p:nvPicPr>
                      <p:cNvPr id="0" name=""/>
                      <p:cNvPicPr/>
                      <p:nvPr/>
                    </p:nvPicPr>
                    <p:blipFill>
                      <a:blip r:embed="rId5"/>
                      <a:stretch>
                        <a:fillRect/>
                      </a:stretch>
                    </p:blipFill>
                    <p:spPr>
                      <a:xfrm>
                        <a:off x="2743200" y="3251200"/>
                        <a:ext cx="914400" cy="198438"/>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A9DF006A-ECF4-BEE1-E7CE-EFCB2C7AAAD2}"/>
              </a:ext>
            </a:extLst>
          </p:cNvPr>
          <p:cNvGraphicFramePr>
            <a:graphicFrameLocks noChangeAspect="1"/>
          </p:cNvGraphicFramePr>
          <p:nvPr>
            <p:extLst>
              <p:ext uri="{D42A27DB-BD31-4B8C-83A1-F6EECF244321}">
                <p14:modId xmlns:p14="http://schemas.microsoft.com/office/powerpoint/2010/main" val="3160459787"/>
              </p:ext>
            </p:extLst>
          </p:nvPr>
        </p:nvGraphicFramePr>
        <p:xfrm>
          <a:off x="1023402" y="2000122"/>
          <a:ext cx="2295589" cy="646331"/>
        </p:xfrm>
        <a:graphic>
          <a:graphicData uri="http://schemas.openxmlformats.org/presentationml/2006/ole">
            <mc:AlternateContent xmlns:mc="http://schemas.openxmlformats.org/markup-compatibility/2006">
              <mc:Choice xmlns:v="urn:schemas-microsoft-com:vml" Requires="v">
                <p:oleObj name="Equation" r:id="rId6" imgW="1307880" imgH="368280" progId="Equation.DSMT4">
                  <p:embed/>
                </p:oleObj>
              </mc:Choice>
              <mc:Fallback>
                <p:oleObj name="Equation" r:id="rId6" imgW="1307880" imgH="368280" progId="Equation.DSMT4">
                  <p:embed/>
                  <p:pic>
                    <p:nvPicPr>
                      <p:cNvPr id="0" name=""/>
                      <p:cNvPicPr/>
                      <p:nvPr/>
                    </p:nvPicPr>
                    <p:blipFill>
                      <a:blip r:embed="rId7"/>
                      <a:stretch>
                        <a:fillRect/>
                      </a:stretch>
                    </p:blipFill>
                    <p:spPr>
                      <a:xfrm>
                        <a:off x="1023402" y="2000122"/>
                        <a:ext cx="2295589" cy="646331"/>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E60D4C1-604B-8082-05C1-D0FE70A6D0E5}"/>
                  </a:ext>
                </a:extLst>
              </p:cNvPr>
              <p:cNvSpPr txBox="1"/>
              <p:nvPr/>
            </p:nvSpPr>
            <p:spPr>
              <a:xfrm>
                <a:off x="485430" y="2760438"/>
                <a:ext cx="7132320" cy="1478353"/>
              </a:xfrm>
              <a:prstGeom prst="rect">
                <a:avLst/>
              </a:prstGeom>
              <a:noFill/>
            </p:spPr>
            <p:txBody>
              <a:bodyPr wrap="square">
                <a:spAutoFit/>
              </a:bodyPr>
              <a:lstStyle/>
              <a:p>
                <a:r>
                  <a:rPr lang="zh-CN" altLang="en-US" dirty="0">
                    <a:solidFill>
                      <a:srgbClr val="000000"/>
                    </a:solidFill>
                    <a:effectLst/>
                    <a:latin typeface="+mn-ea"/>
                  </a:rPr>
                  <a:t>其中</a:t>
                </a:r>
                <a14:m>
                  <m:oMath xmlns:m="http://schemas.openxmlformats.org/officeDocument/2006/math">
                    <m:sSubSup>
                      <m:sSubSupPr>
                        <m:ctrlPr>
                          <a:rPr lang="en-US" altLang="zh-CN" i="1" smtClean="0">
                            <a:solidFill>
                              <a:srgbClr val="000000"/>
                            </a:solidFill>
                            <a:effectLst/>
                            <a:latin typeface="Cambria Math" panose="02040503050406030204" pitchFamily="18" charset="0"/>
                          </a:rPr>
                        </m:ctrlPr>
                      </m:sSubSupPr>
                      <m:e>
                        <m:r>
                          <a:rPr lang="en-US" altLang="zh-CN" b="0" i="1" smtClean="0">
                            <a:solidFill>
                              <a:srgbClr val="000000"/>
                            </a:solidFill>
                            <a:effectLst/>
                            <a:latin typeface="Cambria Math" panose="02040503050406030204" pitchFamily="18" charset="0"/>
                          </a:rPr>
                          <m:t>𝑝</m:t>
                        </m:r>
                      </m:e>
                      <m:sub>
                        <m:r>
                          <a:rPr lang="en-US" altLang="zh-CN" b="0" i="1" smtClean="0">
                            <a:solidFill>
                              <a:srgbClr val="000000"/>
                            </a:solidFill>
                            <a:effectLst/>
                            <a:latin typeface="Cambria Math" panose="02040503050406030204" pitchFamily="18" charset="0"/>
                          </a:rPr>
                          <m:t>𝑖</m:t>
                        </m:r>
                      </m:sub>
                      <m:sup>
                        <m:r>
                          <a:rPr lang="en-US" altLang="zh-CN" b="0" i="1" smtClean="0">
                            <a:solidFill>
                              <a:srgbClr val="000000"/>
                            </a:solidFill>
                            <a:effectLst/>
                            <a:latin typeface="Cambria Math" panose="02040503050406030204" pitchFamily="18" charset="0"/>
                          </a:rPr>
                          <m:t>𝑐</m:t>
                        </m:r>
                      </m:sup>
                    </m:sSubSup>
                  </m:oMath>
                </a14:m>
                <a:r>
                  <a:rPr lang="zh-CN" altLang="en-US" dirty="0">
                    <a:solidFill>
                      <a:srgbClr val="000000"/>
                    </a:solidFill>
                    <a:effectLst/>
                    <a:latin typeface="+mn-ea"/>
                  </a:rPr>
                  <a:t>为</a:t>
                </a:r>
                <a:r>
                  <a:rPr lang="en-US" altLang="zh-CN" dirty="0">
                    <a:solidFill>
                      <a:srgbClr val="000000"/>
                    </a:solidFill>
                    <a:effectLst/>
                    <a:latin typeface="+mn-ea"/>
                  </a:rPr>
                  <a:t>Gating Network </a:t>
                </a:r>
                <a:r>
                  <a:rPr lang="zh-CN" altLang="en-US" dirty="0">
                    <a:solidFill>
                      <a:srgbClr val="000000"/>
                    </a:solidFill>
                    <a:effectLst/>
                    <a:latin typeface="+mn-ea"/>
                  </a:rPr>
                  <a:t>分配给每个 </a:t>
                </a:r>
                <a:r>
                  <a:rPr lang="en-US" altLang="zh-CN" dirty="0">
                    <a:solidFill>
                      <a:srgbClr val="000000"/>
                    </a:solidFill>
                    <a:effectLst/>
                    <a:latin typeface="+mn-ea"/>
                  </a:rPr>
                  <a:t>expert </a:t>
                </a:r>
                <a:r>
                  <a:rPr lang="zh-CN" altLang="en-US" dirty="0">
                    <a:solidFill>
                      <a:srgbClr val="000000"/>
                    </a:solidFill>
                    <a:effectLst/>
                    <a:latin typeface="+mn-ea"/>
                  </a:rPr>
                  <a:t>的权重，此时</a:t>
                </a:r>
                <a:r>
                  <a:rPr lang="en-US" altLang="zh-CN" dirty="0" err="1">
                    <a:solidFill>
                      <a:srgbClr val="000000"/>
                    </a:solidFill>
                    <a:effectLst/>
                    <a:latin typeface="+mn-ea"/>
                  </a:rPr>
                  <a:t>MoE</a:t>
                </a:r>
                <a:r>
                  <a:rPr lang="zh-CN" altLang="en-US" dirty="0">
                    <a:solidFill>
                      <a:srgbClr val="000000"/>
                    </a:solidFill>
                    <a:effectLst/>
                    <a:latin typeface="+mn-ea"/>
                  </a:rPr>
                  <a:t>本 质上还是在做</a:t>
                </a:r>
                <a:r>
                  <a:rPr lang="en-US" altLang="zh-CN" dirty="0">
                    <a:solidFill>
                      <a:srgbClr val="000000"/>
                    </a:solidFill>
                    <a:effectLst/>
                    <a:latin typeface="+mn-ea"/>
                  </a:rPr>
                  <a:t>Ensemble</a:t>
                </a:r>
                <a:r>
                  <a:rPr lang="zh-CN" altLang="en-US" dirty="0">
                    <a:solidFill>
                      <a:srgbClr val="000000"/>
                    </a:solidFill>
                    <a:effectLst/>
                    <a:latin typeface="+mn-ea"/>
                  </a:rPr>
                  <a:t>。相当于利⽤多个</a:t>
                </a:r>
                <a:r>
                  <a:rPr lang="en-US" altLang="zh-CN" dirty="0">
                    <a:solidFill>
                      <a:srgbClr val="000000"/>
                    </a:solidFill>
                    <a:effectLst/>
                    <a:latin typeface="+mn-ea"/>
                  </a:rPr>
                  <a:t>Expert</a:t>
                </a:r>
                <a:r>
                  <a:rPr lang="zh-CN" altLang="en-US" dirty="0">
                    <a:solidFill>
                      <a:srgbClr val="000000"/>
                    </a:solidFill>
                    <a:effectLst/>
                    <a:latin typeface="+mn-ea"/>
                  </a:rPr>
                  <a:t>共同的获得当前样本的输出。这样的设计⽅ 式很⾃然，但是也会造成不同</a:t>
                </a:r>
                <a:r>
                  <a:rPr lang="en-US" altLang="zh-CN" dirty="0">
                    <a:solidFill>
                      <a:srgbClr val="000000"/>
                    </a:solidFill>
                    <a:effectLst/>
                    <a:latin typeface="+mn-ea"/>
                  </a:rPr>
                  <a:t>Expert</a:t>
                </a:r>
                <a:r>
                  <a:rPr lang="zh-CN" altLang="en-US" dirty="0">
                    <a:solidFill>
                      <a:srgbClr val="000000"/>
                    </a:solidFill>
                    <a:effectLst/>
                    <a:latin typeface="+mn-ea"/>
                  </a:rPr>
                  <a:t>间相互影响的问题</a:t>
                </a:r>
                <a:r>
                  <a:rPr lang="zh-CN" altLang="en-US" dirty="0">
                    <a:solidFill>
                      <a:srgbClr val="000000"/>
                    </a:solidFill>
                    <a:latin typeface="+mn-ea"/>
                  </a:rPr>
                  <a:t>，</a:t>
                </a:r>
                <a:r>
                  <a:rPr lang="zh-CN" altLang="en-US" dirty="0">
                    <a:solidFill>
                      <a:srgbClr val="000000"/>
                    </a:solidFill>
                    <a:effectLst/>
                    <a:latin typeface="+mn-ea"/>
                  </a:rPr>
                  <a:t>因此 </a:t>
                </a:r>
                <a:r>
                  <a:rPr lang="en-US" altLang="zh-CN" b="1" dirty="0">
                    <a:solidFill>
                      <a:srgbClr val="222222"/>
                    </a:solidFill>
                    <a:effectLst/>
                    <a:latin typeface="+mn-ea"/>
                  </a:rPr>
                  <a:t>Jacobs, Robert A</a:t>
                </a:r>
                <a:r>
                  <a:rPr lang="en-US" altLang="zh-CN" dirty="0">
                    <a:solidFill>
                      <a:srgbClr val="222222"/>
                    </a:solidFill>
                    <a:effectLst/>
                    <a:latin typeface="+mn-ea"/>
                  </a:rPr>
                  <a:t>.,</a:t>
                </a:r>
                <a:r>
                  <a:rPr lang="zh-CN" altLang="en-US" dirty="0">
                    <a:solidFill>
                      <a:srgbClr val="222222"/>
                    </a:solidFill>
                    <a:effectLst/>
                    <a:latin typeface="+mn-ea"/>
                  </a:rPr>
                  <a:t>等⼈在此基础上进⾏了改进，将损失函数改造 为：</a:t>
                </a:r>
                <a:endParaRPr lang="zh-CN" altLang="en-US" dirty="0">
                  <a:latin typeface="+mn-ea"/>
                </a:endParaRPr>
              </a:p>
            </p:txBody>
          </p:sp>
        </mc:Choice>
        <mc:Fallback xmlns="">
          <p:sp>
            <p:nvSpPr>
              <p:cNvPr id="10" name="文本框 9">
                <a:extLst>
                  <a:ext uri="{FF2B5EF4-FFF2-40B4-BE49-F238E27FC236}">
                    <a16:creationId xmlns:a16="http://schemas.microsoft.com/office/drawing/2014/main" id="{BE60D4C1-604B-8082-05C1-D0FE70A6D0E5}"/>
                  </a:ext>
                </a:extLst>
              </p:cNvPr>
              <p:cNvSpPr txBox="1">
                <a:spLocks noRot="1" noChangeAspect="1" noMove="1" noResize="1" noEditPoints="1" noAdjustHandles="1" noChangeArrowheads="1" noChangeShapeType="1" noTextEdit="1"/>
              </p:cNvSpPr>
              <p:nvPr/>
            </p:nvSpPr>
            <p:spPr>
              <a:xfrm>
                <a:off x="485430" y="2760438"/>
                <a:ext cx="7132320" cy="1478353"/>
              </a:xfrm>
              <a:prstGeom prst="rect">
                <a:avLst/>
              </a:prstGeom>
              <a:blipFill>
                <a:blip r:embed="rId8"/>
                <a:stretch>
                  <a:fillRect l="-769" t="-2479" r="-598" b="-5785"/>
                </a:stretch>
              </a:blipFill>
            </p:spPr>
            <p:txBody>
              <a:bodyPr/>
              <a:lstStyle/>
              <a:p>
                <a:r>
                  <a:rPr lang="zh-CN" altLang="en-US">
                    <a:noFill/>
                  </a:rPr>
                  <a:t> </a:t>
                </a:r>
              </a:p>
            </p:txBody>
          </p:sp>
        </mc:Fallback>
      </mc:AlternateContent>
      <p:graphicFrame>
        <p:nvGraphicFramePr>
          <p:cNvPr id="11" name="对象 10">
            <a:extLst>
              <a:ext uri="{FF2B5EF4-FFF2-40B4-BE49-F238E27FC236}">
                <a16:creationId xmlns:a16="http://schemas.microsoft.com/office/drawing/2014/main" id="{00098932-4781-B803-5CBB-677CCE8CBE17}"/>
              </a:ext>
            </a:extLst>
          </p:cNvPr>
          <p:cNvGraphicFramePr>
            <a:graphicFrameLocks noChangeAspect="1"/>
          </p:cNvGraphicFramePr>
          <p:nvPr>
            <p:extLst>
              <p:ext uri="{D42A27DB-BD31-4B8C-83A1-F6EECF244321}">
                <p14:modId xmlns:p14="http://schemas.microsoft.com/office/powerpoint/2010/main" val="1965143608"/>
              </p:ext>
            </p:extLst>
          </p:nvPr>
        </p:nvGraphicFramePr>
        <p:xfrm>
          <a:off x="916209" y="4320020"/>
          <a:ext cx="2453143" cy="648000"/>
        </p:xfrm>
        <a:graphic>
          <a:graphicData uri="http://schemas.openxmlformats.org/presentationml/2006/ole">
            <mc:AlternateContent xmlns:mc="http://schemas.openxmlformats.org/markup-compatibility/2006">
              <mc:Choice xmlns:v="urn:schemas-microsoft-com:vml" Requires="v">
                <p:oleObj name="Equation" r:id="rId9" imgW="1346040" imgH="355320" progId="Equation.DSMT4">
                  <p:embed/>
                </p:oleObj>
              </mc:Choice>
              <mc:Fallback>
                <p:oleObj name="Equation" r:id="rId9" imgW="1346040" imgH="355320" progId="Equation.DSMT4">
                  <p:embed/>
                  <p:pic>
                    <p:nvPicPr>
                      <p:cNvPr id="0" name=""/>
                      <p:cNvPicPr/>
                      <p:nvPr/>
                    </p:nvPicPr>
                    <p:blipFill>
                      <a:blip r:embed="rId10"/>
                      <a:stretch>
                        <a:fillRect/>
                      </a:stretch>
                    </p:blipFill>
                    <p:spPr>
                      <a:xfrm>
                        <a:off x="916209" y="4320020"/>
                        <a:ext cx="2453143" cy="648000"/>
                      </a:xfrm>
                      <a:prstGeom prst="rect">
                        <a:avLst/>
                      </a:prstGeom>
                    </p:spPr>
                  </p:pic>
                </p:oleObj>
              </mc:Fallback>
            </mc:AlternateContent>
          </a:graphicData>
        </a:graphic>
      </p:graphicFrame>
      <p:sp>
        <p:nvSpPr>
          <p:cNvPr id="15" name="文本框 14">
            <a:extLst>
              <a:ext uri="{FF2B5EF4-FFF2-40B4-BE49-F238E27FC236}">
                <a16:creationId xmlns:a16="http://schemas.microsoft.com/office/drawing/2014/main" id="{70A73F14-AC70-9DD6-60BC-B74ED423B85F}"/>
              </a:ext>
            </a:extLst>
          </p:cNvPr>
          <p:cNvSpPr txBox="1"/>
          <p:nvPr/>
        </p:nvSpPr>
        <p:spPr>
          <a:xfrm>
            <a:off x="485430" y="4320021"/>
            <a:ext cx="331367" cy="646331"/>
          </a:xfrm>
          <a:prstGeom prst="rect">
            <a:avLst/>
          </a:prstGeom>
          <a:noFill/>
        </p:spPr>
        <p:txBody>
          <a:bodyPr wrap="square">
            <a:spAutoFit/>
          </a:bodyPr>
          <a:lstStyle/>
          <a:p>
            <a:r>
              <a:rPr lang="en-US" altLang="zh-CN" sz="3600" b="0" dirty="0">
                <a:solidFill>
                  <a:srgbClr val="000000"/>
                </a:solidFill>
                <a:effectLst/>
                <a:latin typeface="ArialMT"/>
              </a:rPr>
              <a:t>•</a:t>
            </a:r>
            <a:endParaRPr lang="zh-CN" altLang="en-US" sz="3600" dirty="0"/>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8CB6352A-220A-1F03-543E-3676B9DA2805}"/>
                  </a:ext>
                </a:extLst>
              </p:cNvPr>
              <p:cNvSpPr txBox="1"/>
              <p:nvPr/>
            </p:nvSpPr>
            <p:spPr>
              <a:xfrm>
                <a:off x="491499" y="5047582"/>
                <a:ext cx="7132320" cy="647357"/>
              </a:xfrm>
              <a:prstGeom prst="rect">
                <a:avLst/>
              </a:prstGeom>
              <a:noFill/>
            </p:spPr>
            <p:txBody>
              <a:bodyPr wrap="square">
                <a:spAutoFit/>
              </a:bodyPr>
              <a:lstStyle/>
              <a:p>
                <a:r>
                  <a:rPr lang="zh-CN" altLang="en-US" b="0" dirty="0">
                    <a:solidFill>
                      <a:srgbClr val="000000"/>
                    </a:solidFill>
                    <a:effectLst/>
                    <a:latin typeface="+mn-ea"/>
                  </a:rPr>
                  <a:t>将</a:t>
                </a:r>
                <a14:m>
                  <m:oMath xmlns:m="http://schemas.openxmlformats.org/officeDocument/2006/math">
                    <m:sSubSup>
                      <m:sSubSupPr>
                        <m:ctrlPr>
                          <a:rPr lang="en-US" altLang="zh-CN" b="0" i="1" smtClean="0">
                            <a:solidFill>
                              <a:srgbClr val="000000"/>
                            </a:solidFill>
                            <a:effectLst/>
                            <a:latin typeface="Cambria Math" panose="02040503050406030204" pitchFamily="18" charset="0"/>
                          </a:rPr>
                        </m:ctrlPr>
                      </m:sSubSupPr>
                      <m:e>
                        <m:r>
                          <a:rPr lang="en-US" altLang="zh-CN" b="0" i="1" smtClean="0">
                            <a:solidFill>
                              <a:srgbClr val="000000"/>
                            </a:solidFill>
                            <a:effectLst/>
                            <a:latin typeface="Cambria Math" panose="02040503050406030204" pitchFamily="18" charset="0"/>
                          </a:rPr>
                          <m:t>𝑝</m:t>
                        </m:r>
                      </m:e>
                      <m:sub>
                        <m:r>
                          <a:rPr lang="en-US" altLang="zh-CN" b="0" i="1" smtClean="0">
                            <a:solidFill>
                              <a:srgbClr val="000000"/>
                            </a:solidFill>
                            <a:effectLst/>
                            <a:latin typeface="Cambria Math" panose="02040503050406030204" pitchFamily="18" charset="0"/>
                          </a:rPr>
                          <m:t>𝑖</m:t>
                        </m:r>
                      </m:sub>
                      <m:sup>
                        <m:r>
                          <a:rPr lang="en-US" altLang="zh-CN" b="0" i="1" smtClean="0">
                            <a:solidFill>
                              <a:srgbClr val="000000"/>
                            </a:solidFill>
                            <a:effectLst/>
                            <a:latin typeface="Cambria Math" panose="02040503050406030204" pitchFamily="18" charset="0"/>
                          </a:rPr>
                          <m:t>𝑐</m:t>
                        </m:r>
                      </m:sup>
                    </m:sSubSup>
                  </m:oMath>
                </a14:m>
                <a:r>
                  <a:rPr lang="zh-CN" altLang="en-US" b="0" dirty="0">
                    <a:solidFill>
                      <a:srgbClr val="000000"/>
                    </a:solidFill>
                    <a:effectLst/>
                    <a:latin typeface="+mn-ea"/>
                  </a:rPr>
                  <a:t>提前，使得每个</a:t>
                </a:r>
                <a:r>
                  <a:rPr lang="en-US" altLang="zh-CN" b="0" dirty="0">
                    <a:solidFill>
                      <a:srgbClr val="000000"/>
                    </a:solidFill>
                    <a:effectLst/>
                    <a:latin typeface="+mn-ea"/>
                  </a:rPr>
                  <a:t>expert</a:t>
                </a:r>
                <a:r>
                  <a:rPr lang="zh-CN" altLang="en-US" b="0" dirty="0">
                    <a:solidFill>
                      <a:srgbClr val="000000"/>
                    </a:solidFill>
                    <a:effectLst/>
                    <a:latin typeface="+mn-ea"/>
                  </a:rPr>
                  <a:t>单独计算损失函数，⿎励不同</a:t>
                </a:r>
                <a:r>
                  <a:rPr lang="en-US" altLang="zh-CN" b="0" dirty="0">
                    <a:solidFill>
                      <a:srgbClr val="000000"/>
                    </a:solidFill>
                    <a:effectLst/>
                    <a:latin typeface="+mn-ea"/>
                  </a:rPr>
                  <a:t>Expert</a:t>
                </a:r>
                <a:r>
                  <a:rPr lang="zh-CN" altLang="en-US" b="0" dirty="0">
                    <a:solidFill>
                      <a:srgbClr val="000000"/>
                    </a:solidFill>
                    <a:effectLst/>
                    <a:latin typeface="+mn-ea"/>
                  </a:rPr>
                  <a:t>的 竞争，</a:t>
                </a:r>
                <a:r>
                  <a:rPr lang="zh-CN" altLang="en-US" b="1" dirty="0">
                    <a:solidFill>
                      <a:srgbClr val="000000"/>
                    </a:solidFill>
                    <a:effectLst/>
                    <a:latin typeface="+mn-ea"/>
                  </a:rPr>
                  <a:t>使得每个数据样本尽可能被⼀个</a:t>
                </a:r>
                <a:r>
                  <a:rPr lang="en-US" altLang="zh-CN" b="1" dirty="0">
                    <a:solidFill>
                      <a:srgbClr val="000000"/>
                    </a:solidFill>
                    <a:effectLst/>
                    <a:latin typeface="+mn-ea"/>
                  </a:rPr>
                  <a:t>Expert</a:t>
                </a:r>
                <a:r>
                  <a:rPr lang="zh-CN" altLang="en-US" b="1" dirty="0">
                    <a:solidFill>
                      <a:srgbClr val="000000"/>
                    </a:solidFill>
                    <a:effectLst/>
                    <a:latin typeface="+mn-ea"/>
                  </a:rPr>
                  <a:t>处理</a:t>
                </a:r>
                <a:r>
                  <a:rPr lang="zh-CN" altLang="en-US" b="0" dirty="0">
                    <a:solidFill>
                      <a:srgbClr val="000000"/>
                    </a:solidFill>
                    <a:effectLst/>
                    <a:latin typeface="+mn-ea"/>
                  </a:rPr>
                  <a:t>。</a:t>
                </a:r>
                <a:endParaRPr lang="zh-CN" altLang="en-US" dirty="0">
                  <a:latin typeface="+mn-ea"/>
                </a:endParaRPr>
              </a:p>
            </p:txBody>
          </p:sp>
        </mc:Choice>
        <mc:Fallback xmlns="">
          <p:sp>
            <p:nvSpPr>
              <p:cNvPr id="19" name="文本框 18">
                <a:extLst>
                  <a:ext uri="{FF2B5EF4-FFF2-40B4-BE49-F238E27FC236}">
                    <a16:creationId xmlns:a16="http://schemas.microsoft.com/office/drawing/2014/main" id="{8CB6352A-220A-1F03-543E-3676B9DA2805}"/>
                  </a:ext>
                </a:extLst>
              </p:cNvPr>
              <p:cNvSpPr txBox="1">
                <a:spLocks noRot="1" noChangeAspect="1" noMove="1" noResize="1" noEditPoints="1" noAdjustHandles="1" noChangeArrowheads="1" noChangeShapeType="1" noTextEdit="1"/>
              </p:cNvSpPr>
              <p:nvPr/>
            </p:nvSpPr>
            <p:spPr>
              <a:xfrm>
                <a:off x="491499" y="5047582"/>
                <a:ext cx="7132320" cy="647357"/>
              </a:xfrm>
              <a:prstGeom prst="rect">
                <a:avLst/>
              </a:prstGeom>
              <a:blipFill>
                <a:blip r:embed="rId11"/>
                <a:stretch>
                  <a:fillRect l="-769" t="-4717" b="-14151"/>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7F3436C3-7547-0FD8-CD14-17ED67C61D4A}"/>
              </a:ext>
            </a:extLst>
          </p:cNvPr>
          <p:cNvSpPr txBox="1">
            <a:spLocks/>
          </p:cNvSpPr>
          <p:nvPr/>
        </p:nvSpPr>
        <p:spPr>
          <a:xfrm>
            <a:off x="518400" y="5895768"/>
            <a:ext cx="11160000" cy="369332"/>
          </a:xfrm>
          <a:prstGeom prst="rect">
            <a:avLst/>
          </a:prstGeom>
          <a:noFill/>
        </p:spPr>
        <p:txBody>
          <a:bodyPr wrap="square">
            <a:spAutoFit/>
          </a:bodyPr>
          <a:lstStyle/>
          <a:p>
            <a:r>
              <a:rPr lang="en-US" altLang="zh-CN" sz="1800" b="0" dirty="0">
                <a:solidFill>
                  <a:srgbClr val="000000"/>
                </a:solidFill>
                <a:effectLst/>
                <a:latin typeface="DengXian-Regular"/>
              </a:rPr>
              <a:t>Jacobs, Robert A., et al. "Adaptive mixtures of local experts." Neural computation 3.1 (1991): 79-87.</a:t>
            </a:r>
            <a:endParaRPr lang="zh-CN" altLang="en-US" dirty="0"/>
          </a:p>
        </p:txBody>
      </p:sp>
    </p:spTree>
    <p:extLst>
      <p:ext uri="{BB962C8B-B14F-4D97-AF65-F5344CB8AC3E}">
        <p14:creationId xmlns:p14="http://schemas.microsoft.com/office/powerpoint/2010/main" val="265741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dirty="0">
                <a:solidFill>
                  <a:srgbClr val="990000"/>
                </a:solidFill>
                <a:effectLst/>
                <a:latin typeface="MicrosoftYaHei-Bold"/>
              </a:rPr>
              <a:t>Optimize the implementation of </a:t>
            </a:r>
            <a:r>
              <a:rPr lang="en-US" altLang="zh-CN" sz="3600" dirty="0" err="1">
                <a:solidFill>
                  <a:srgbClr val="990000"/>
                </a:solidFill>
                <a:effectLst/>
                <a:latin typeface="MicrosoftYaHei-Bold"/>
              </a:rPr>
              <a:t>TopKRouter</a:t>
            </a:r>
            <a:endParaRPr lang="zh-CN" altLang="en-US" sz="3600" b="1" dirty="0">
              <a:latin typeface="仿宋" panose="02010609060101010101" pitchFamily="49" charset="-122"/>
              <a:ea typeface="仿宋" panose="02010609060101010101" pitchFamily="49" charset="-122"/>
            </a:endParaRPr>
          </a:p>
        </p:txBody>
      </p:sp>
      <p:graphicFrame>
        <p:nvGraphicFramePr>
          <p:cNvPr id="3" name="表格 2">
            <a:extLst>
              <a:ext uri="{FF2B5EF4-FFF2-40B4-BE49-F238E27FC236}">
                <a16:creationId xmlns:a16="http://schemas.microsoft.com/office/drawing/2014/main" id="{32A788B6-9D6F-FDEF-E716-E0A195C3FC84}"/>
              </a:ext>
            </a:extLst>
          </p:cNvPr>
          <p:cNvGraphicFramePr>
            <a:graphicFrameLocks noGrp="1"/>
          </p:cNvGraphicFramePr>
          <p:nvPr>
            <p:extLst>
              <p:ext uri="{D42A27DB-BD31-4B8C-83A1-F6EECF244321}">
                <p14:modId xmlns:p14="http://schemas.microsoft.com/office/powerpoint/2010/main" val="2835060181"/>
              </p:ext>
            </p:extLst>
          </p:nvPr>
        </p:nvGraphicFramePr>
        <p:xfrm>
          <a:off x="750259" y="916184"/>
          <a:ext cx="10520363" cy="1362071"/>
        </p:xfrm>
        <a:graphic>
          <a:graphicData uri="http://schemas.openxmlformats.org/drawingml/2006/table">
            <a:tbl>
              <a:tblPr firstRow="1" firstCol="1" bandRow="1"/>
              <a:tblGrid>
                <a:gridCol w="2629798">
                  <a:extLst>
                    <a:ext uri="{9D8B030D-6E8A-4147-A177-3AD203B41FA5}">
                      <a16:colId xmlns:a16="http://schemas.microsoft.com/office/drawing/2014/main" val="4043713517"/>
                    </a:ext>
                  </a:extLst>
                </a:gridCol>
                <a:gridCol w="1613567">
                  <a:extLst>
                    <a:ext uri="{9D8B030D-6E8A-4147-A177-3AD203B41FA5}">
                      <a16:colId xmlns:a16="http://schemas.microsoft.com/office/drawing/2014/main" val="1811709879"/>
                    </a:ext>
                  </a:extLst>
                </a:gridCol>
                <a:gridCol w="2462474">
                  <a:extLst>
                    <a:ext uri="{9D8B030D-6E8A-4147-A177-3AD203B41FA5}">
                      <a16:colId xmlns:a16="http://schemas.microsoft.com/office/drawing/2014/main" val="1272580051"/>
                    </a:ext>
                  </a:extLst>
                </a:gridCol>
                <a:gridCol w="3814524">
                  <a:extLst>
                    <a:ext uri="{9D8B030D-6E8A-4147-A177-3AD203B41FA5}">
                      <a16:colId xmlns:a16="http://schemas.microsoft.com/office/drawing/2014/main" val="2061619989"/>
                    </a:ext>
                  </a:extLst>
                </a:gridCol>
              </a:tblGrid>
              <a:tr h="337007">
                <a:tc>
                  <a:txBody>
                    <a:bodyPr/>
                    <a:lstStyle/>
                    <a:p>
                      <a:pPr>
                        <a:lnSpc>
                          <a:spcPct val="107000"/>
                        </a:lnSpc>
                        <a:spcAft>
                          <a:spcPts val="800"/>
                        </a:spcAft>
                      </a:pPr>
                      <a:r>
                        <a:rPr lang="en-US" sz="1000" kern="100">
                          <a:solidFill>
                            <a:srgbClr val="000000"/>
                          </a:solidFill>
                          <a:effectLst/>
                          <a:latin typeface="Calibri" panose="020F0502020204030204" pitchFamily="34" charset="0"/>
                          <a:ea typeface="Calibri" panose="020F0502020204030204" pitchFamily="34" charset="0"/>
                        </a:rPr>
                        <a:t> </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tc>
                  <a:txBody>
                    <a:bodyPr/>
                    <a:lstStyle/>
                    <a:p>
                      <a:pPr marR="18415" algn="ctr">
                        <a:lnSpc>
                          <a:spcPct val="107000"/>
                        </a:lnSpc>
                        <a:spcAft>
                          <a:spcPts val="800"/>
                        </a:spcAft>
                      </a:pPr>
                      <a:r>
                        <a:rPr lang="en-US" sz="17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TopK</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tc>
                  <a:txBody>
                    <a:bodyPr/>
                    <a:lstStyle/>
                    <a:p>
                      <a:pPr marR="19050" algn="ctr">
                        <a:lnSpc>
                          <a:spcPct val="107000"/>
                        </a:lnSpc>
                        <a:spcAft>
                          <a:spcPts val="800"/>
                        </a:spcAft>
                      </a:pPr>
                      <a:r>
                        <a:rPr lang="en-US" sz="17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dispatch/combine</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tc>
                  <a:txBody>
                    <a:bodyPr/>
                    <a:lstStyle/>
                    <a:p>
                      <a:pPr marR="18415" algn="ctr">
                        <a:lnSpc>
                          <a:spcPct val="107000"/>
                        </a:lnSpc>
                        <a:spcAft>
                          <a:spcPts val="800"/>
                        </a:spcAft>
                      </a:pPr>
                      <a:r>
                        <a:rPr lang="en-US" sz="17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router order computing</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A4A4A4"/>
                    </a:solidFill>
                  </a:tcPr>
                </a:tc>
                <a:extLst>
                  <a:ext uri="{0D108BD9-81ED-4DB2-BD59-A6C34878D82A}">
                    <a16:rowId xmlns:a16="http://schemas.microsoft.com/office/drawing/2014/main" val="2678574370"/>
                  </a:ext>
                </a:extLst>
              </a:tr>
              <a:tr h="341688">
                <a:tc>
                  <a:txBody>
                    <a:bodyPr/>
                    <a:lstStyle/>
                    <a:p>
                      <a:pPr marR="17780" algn="ctr">
                        <a:lnSpc>
                          <a:spcPct val="107000"/>
                        </a:lnSpc>
                        <a:spcAft>
                          <a:spcPts val="800"/>
                        </a:spcAft>
                      </a:pPr>
                      <a:r>
                        <a:rPr lang="en-US" sz="1700" b="1" kern="100" dirty="0">
                          <a:solidFill>
                            <a:srgbClr val="FFFFFF"/>
                          </a:solidFill>
                          <a:effectLst/>
                          <a:latin typeface="等线" panose="02010600030101010101" pitchFamily="2" charset="-122"/>
                          <a:ea typeface="Calibri" panose="020F0502020204030204" pitchFamily="34" charset="0"/>
                          <a:cs typeface="等线" panose="02010600030101010101" pitchFamily="2" charset="-122"/>
                        </a:rPr>
                        <a:t>TopKRouterV1</a:t>
                      </a:r>
                      <a:endParaRPr lang="zh-CN" sz="1000" kern="100" dirty="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4A4A4"/>
                    </a:solidFill>
                  </a:tcPr>
                </a:tc>
                <a:tc>
                  <a:txBody>
                    <a:bodyPr/>
                    <a:lstStyle/>
                    <a:p>
                      <a:pPr marR="17780" algn="ctr">
                        <a:lnSpc>
                          <a:spcPct val="107000"/>
                        </a:lnSpc>
                        <a:spcAft>
                          <a:spcPts val="800"/>
                        </a:spcAft>
                      </a:pPr>
                      <a:r>
                        <a:rPr lang="en-US" sz="17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K * argmax</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marR="17780" algn="ctr">
                        <a:lnSpc>
                          <a:spcPct val="107000"/>
                        </a:lnSpc>
                        <a:spcAft>
                          <a:spcPts val="800"/>
                        </a:spcAft>
                      </a:pPr>
                      <a:r>
                        <a:rPr lang="en-US" sz="17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BatchMatMul</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a:lnSpc>
                          <a:spcPct val="107000"/>
                        </a:lnSpc>
                        <a:spcAft>
                          <a:spcPts val="800"/>
                        </a:spcAft>
                      </a:pPr>
                      <a:r>
                        <a:rPr lang="en-US" sz="13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ordering matrix = K* (onehot-cumsum-onehot*2)</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3428204921"/>
                  </a:ext>
                </a:extLst>
              </a:tr>
              <a:tr h="341688">
                <a:tc>
                  <a:txBody>
                    <a:bodyPr/>
                    <a:lstStyle/>
                    <a:p>
                      <a:pPr marR="18415" algn="ctr">
                        <a:lnSpc>
                          <a:spcPct val="107000"/>
                        </a:lnSpc>
                        <a:spcAft>
                          <a:spcPts val="800"/>
                        </a:spcAft>
                      </a:pPr>
                      <a:r>
                        <a:rPr lang="en-US" sz="17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TopKRouterV2 -dev</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4A4A4"/>
                    </a:solidFill>
                  </a:tcPr>
                </a:tc>
                <a:tc>
                  <a:txBody>
                    <a:bodyPr/>
                    <a:lstStyle/>
                    <a:p>
                      <a:pPr marR="18415" algn="ctr">
                        <a:lnSpc>
                          <a:spcPct val="107000"/>
                        </a:lnSpc>
                        <a:spcAft>
                          <a:spcPts val="800"/>
                        </a:spcAft>
                      </a:pPr>
                      <a:r>
                        <a:rPr lang="en-US" sz="17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1 * TopK</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marR="18415" algn="ctr">
                        <a:lnSpc>
                          <a:spcPct val="107000"/>
                        </a:lnSpc>
                        <a:spcAft>
                          <a:spcPts val="800"/>
                        </a:spcAft>
                      </a:pPr>
                      <a:r>
                        <a:rPr lang="en-US" sz="17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Gather</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tc>
                  <a:txBody>
                    <a:bodyPr/>
                    <a:lstStyle/>
                    <a:p>
                      <a:pPr>
                        <a:lnSpc>
                          <a:spcPct val="107000"/>
                        </a:lnSpc>
                        <a:spcAft>
                          <a:spcPts val="800"/>
                        </a:spcAft>
                      </a:pPr>
                      <a:r>
                        <a:rPr lang="en-US" sz="13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ordering index = 1* (onehot-cumsum-bmm)</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0F0F0"/>
                    </a:solidFill>
                  </a:tcPr>
                </a:tc>
                <a:extLst>
                  <a:ext uri="{0D108BD9-81ED-4DB2-BD59-A6C34878D82A}">
                    <a16:rowId xmlns:a16="http://schemas.microsoft.com/office/drawing/2014/main" val="3665322405"/>
                  </a:ext>
                </a:extLst>
              </a:tr>
              <a:tr h="341688">
                <a:tc>
                  <a:txBody>
                    <a:bodyPr/>
                    <a:lstStyle/>
                    <a:p>
                      <a:pPr marR="17780" algn="ctr">
                        <a:lnSpc>
                          <a:spcPct val="107000"/>
                        </a:lnSpc>
                        <a:spcAft>
                          <a:spcPts val="800"/>
                        </a:spcAft>
                      </a:pPr>
                      <a:r>
                        <a:rPr lang="en-US" sz="1700" b="1" kern="100">
                          <a:solidFill>
                            <a:srgbClr val="FFFFFF"/>
                          </a:solidFill>
                          <a:effectLst/>
                          <a:latin typeface="等线" panose="02010600030101010101" pitchFamily="2" charset="-122"/>
                          <a:ea typeface="Calibri" panose="020F0502020204030204" pitchFamily="34" charset="0"/>
                          <a:cs typeface="等线" panose="02010600030101010101" pitchFamily="2" charset="-122"/>
                        </a:rPr>
                        <a:t>TopKRouterV2</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A4A4A4"/>
                    </a:solidFill>
                  </a:tcPr>
                </a:tc>
                <a:tc>
                  <a:txBody>
                    <a:bodyPr/>
                    <a:lstStyle/>
                    <a:p>
                      <a:pPr marR="18415" algn="ctr">
                        <a:lnSpc>
                          <a:spcPct val="107000"/>
                        </a:lnSpc>
                        <a:spcAft>
                          <a:spcPts val="800"/>
                        </a:spcAft>
                      </a:pPr>
                      <a:r>
                        <a:rPr lang="en-US" sz="17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1 * TopK</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marR="18415" algn="ctr">
                        <a:lnSpc>
                          <a:spcPct val="107000"/>
                        </a:lnSpc>
                        <a:spcAft>
                          <a:spcPts val="800"/>
                        </a:spcAft>
                      </a:pPr>
                      <a:r>
                        <a:rPr lang="en-US" sz="17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Gather</a:t>
                      </a:r>
                      <a:endParaRPr lang="zh-CN" sz="1000" kern="100">
                        <a:solidFill>
                          <a:srgbClr val="000000"/>
                        </a:solidFill>
                        <a:effectLst/>
                        <a:latin typeface="Calibri" panose="020F0502020204030204" pitchFamily="34" charset="0"/>
                        <a:ea typeface="Calibri" panose="020F0502020204030204" pitchFamily="34" charset="0"/>
                      </a:endParaRPr>
                    </a:p>
                  </a:txBody>
                  <a:tcPr marL="84252" marR="67284" marT="60263"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tc>
                  <a:txBody>
                    <a:bodyPr/>
                    <a:lstStyle/>
                    <a:p>
                      <a:pPr>
                        <a:lnSpc>
                          <a:spcPct val="107000"/>
                        </a:lnSpc>
                        <a:spcAft>
                          <a:spcPts val="800"/>
                        </a:spcAft>
                      </a:pPr>
                      <a:r>
                        <a:rPr lang="en-US" sz="1300" kern="100" dirty="0">
                          <a:solidFill>
                            <a:srgbClr val="000000"/>
                          </a:solidFill>
                          <a:effectLst/>
                          <a:latin typeface="等线" panose="02010600030101010101" pitchFamily="2" charset="-122"/>
                          <a:ea typeface="Calibri" panose="020F0502020204030204" pitchFamily="34" charset="0"/>
                          <a:cs typeface="等线" panose="02010600030101010101" pitchFamily="2" charset="-122"/>
                        </a:rPr>
                        <a:t>ordering index = 1* (onehot-cumsum-sortFP32)</a:t>
                      </a:r>
                      <a:endParaRPr lang="zh-CN" sz="1000" kern="100" dirty="0">
                        <a:solidFill>
                          <a:srgbClr val="000000"/>
                        </a:solidFill>
                        <a:effectLst/>
                        <a:latin typeface="Calibri" panose="020F0502020204030204" pitchFamily="34" charset="0"/>
                        <a:ea typeface="Calibri" panose="020F0502020204030204" pitchFamily="34" charset="0"/>
                      </a:endParaRPr>
                    </a:p>
                  </a:txBody>
                  <a:tcPr marL="84252" marR="67284" marT="602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0E0E0"/>
                    </a:solidFill>
                  </a:tcPr>
                </a:tc>
                <a:extLst>
                  <a:ext uri="{0D108BD9-81ED-4DB2-BD59-A6C34878D82A}">
                    <a16:rowId xmlns:a16="http://schemas.microsoft.com/office/drawing/2014/main" val="4264215229"/>
                  </a:ext>
                </a:extLst>
              </a:tr>
            </a:tbl>
          </a:graphicData>
        </a:graphic>
      </p:graphicFrame>
      <p:pic>
        <p:nvPicPr>
          <p:cNvPr id="60" name="图片 59">
            <a:extLst>
              <a:ext uri="{FF2B5EF4-FFF2-40B4-BE49-F238E27FC236}">
                <a16:creationId xmlns:a16="http://schemas.microsoft.com/office/drawing/2014/main" id="{81F90BD9-F450-B54C-9BA2-8BBDF5374BE4}"/>
              </a:ext>
            </a:extLst>
          </p:cNvPr>
          <p:cNvPicPr>
            <a:picLocks noChangeAspect="1"/>
          </p:cNvPicPr>
          <p:nvPr/>
        </p:nvPicPr>
        <p:blipFill>
          <a:blip r:embed="rId2"/>
          <a:stretch>
            <a:fillRect/>
          </a:stretch>
        </p:blipFill>
        <p:spPr>
          <a:xfrm>
            <a:off x="610440" y="2278255"/>
            <a:ext cx="10800000" cy="3966599"/>
          </a:xfrm>
          <a:prstGeom prst="rect">
            <a:avLst/>
          </a:prstGeom>
        </p:spPr>
      </p:pic>
    </p:spTree>
    <p:extLst>
      <p:ext uri="{BB962C8B-B14F-4D97-AF65-F5344CB8AC3E}">
        <p14:creationId xmlns:p14="http://schemas.microsoft.com/office/powerpoint/2010/main" val="330975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zh-CN" altLang="en-US" b="0" dirty="0">
                <a:solidFill>
                  <a:srgbClr val="990000"/>
                </a:solidFill>
                <a:effectLst/>
                <a:latin typeface="MicrosoftYaHei-Bold"/>
              </a:rPr>
              <a:t>专家并行的示意图</a:t>
            </a:r>
            <a:endParaRPr lang="zh-CN" altLang="en-US" b="1" dirty="0">
              <a:latin typeface="仿宋" panose="02010609060101010101" pitchFamily="49" charset="-122"/>
              <a:ea typeface="仿宋" panose="02010609060101010101" pitchFamily="49" charset="-122"/>
            </a:endParaRPr>
          </a:p>
        </p:txBody>
      </p:sp>
      <p:pic>
        <p:nvPicPr>
          <p:cNvPr id="2" name="Picture 30512">
            <a:extLst>
              <a:ext uri="{FF2B5EF4-FFF2-40B4-BE49-F238E27FC236}">
                <a16:creationId xmlns:a16="http://schemas.microsoft.com/office/drawing/2014/main" id="{859CE657-E84B-04FC-EFFA-8B9E23D4A648}"/>
              </a:ext>
            </a:extLst>
          </p:cNvPr>
          <p:cNvPicPr/>
          <p:nvPr/>
        </p:nvPicPr>
        <p:blipFill>
          <a:blip r:embed="rId2"/>
          <a:stretch>
            <a:fillRect/>
          </a:stretch>
        </p:blipFill>
        <p:spPr>
          <a:xfrm>
            <a:off x="1114901" y="872602"/>
            <a:ext cx="9966960" cy="5616000"/>
          </a:xfrm>
          <a:prstGeom prst="rect">
            <a:avLst/>
          </a:prstGeom>
        </p:spPr>
      </p:pic>
    </p:spTree>
    <p:extLst>
      <p:ext uri="{BB962C8B-B14F-4D97-AF65-F5344CB8AC3E}">
        <p14:creationId xmlns:p14="http://schemas.microsoft.com/office/powerpoint/2010/main" val="2792627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0" dirty="0" err="1">
                <a:solidFill>
                  <a:srgbClr val="990000"/>
                </a:solidFill>
                <a:effectLst/>
                <a:latin typeface="MicrosoftYaHei-Bold"/>
              </a:rPr>
              <a:t>Mixtral</a:t>
            </a:r>
            <a:r>
              <a:rPr lang="en-US" altLang="zh-CN" sz="3200" b="0" dirty="0">
                <a:solidFill>
                  <a:srgbClr val="990000"/>
                </a:solidFill>
                <a:effectLst/>
                <a:latin typeface="MicrosoftYaHei-Bold"/>
              </a:rPr>
              <a:t> </a:t>
            </a:r>
            <a:r>
              <a:rPr lang="zh-CN" altLang="en-US" sz="3200" b="0" dirty="0">
                <a:solidFill>
                  <a:srgbClr val="990000"/>
                </a:solidFill>
                <a:effectLst/>
                <a:latin typeface="MicrosoftYaHei-Bold"/>
              </a:rPr>
              <a:t>实现</a:t>
            </a:r>
            <a:r>
              <a:rPr lang="en-US" altLang="zh-CN" sz="3200" b="0" dirty="0">
                <a:solidFill>
                  <a:srgbClr val="990000"/>
                </a:solidFill>
                <a:effectLst/>
                <a:latin typeface="MicrosoftYaHei-Bold"/>
              </a:rPr>
              <a:t>EP-MP</a:t>
            </a:r>
            <a:r>
              <a:rPr lang="zh-CN" altLang="en-US" sz="3200" b="0" dirty="0">
                <a:solidFill>
                  <a:srgbClr val="990000"/>
                </a:solidFill>
                <a:effectLst/>
                <a:latin typeface="MicrosoftYaHei-Bold"/>
              </a:rPr>
              <a:t>等多维混合并行训练</a:t>
            </a:r>
            <a:endParaRPr lang="zh-CN" altLang="en-US" b="1" dirty="0">
              <a:latin typeface="仿宋" panose="02010609060101010101" pitchFamily="49" charset="-122"/>
              <a:ea typeface="仿宋" panose="02010609060101010101" pitchFamily="49" charset="-122"/>
            </a:endParaRPr>
          </a:p>
        </p:txBody>
      </p:sp>
      <p:pic>
        <p:nvPicPr>
          <p:cNvPr id="99" name="图片 98">
            <a:extLst>
              <a:ext uri="{FF2B5EF4-FFF2-40B4-BE49-F238E27FC236}">
                <a16:creationId xmlns:a16="http://schemas.microsoft.com/office/drawing/2014/main" id="{629E77FA-A170-F4E8-5529-460E335D9BBA}"/>
              </a:ext>
            </a:extLst>
          </p:cNvPr>
          <p:cNvPicPr>
            <a:picLocks noChangeAspect="1"/>
          </p:cNvPicPr>
          <p:nvPr/>
        </p:nvPicPr>
        <p:blipFill>
          <a:blip r:embed="rId2"/>
          <a:stretch>
            <a:fillRect/>
          </a:stretch>
        </p:blipFill>
        <p:spPr>
          <a:xfrm>
            <a:off x="726948" y="851206"/>
            <a:ext cx="10731378" cy="5432028"/>
          </a:xfrm>
          <a:prstGeom prst="rect">
            <a:avLst/>
          </a:prstGeom>
        </p:spPr>
      </p:pic>
    </p:spTree>
    <p:extLst>
      <p:ext uri="{BB962C8B-B14F-4D97-AF65-F5344CB8AC3E}">
        <p14:creationId xmlns:p14="http://schemas.microsoft.com/office/powerpoint/2010/main" val="696639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a:extLst>
              <a:ext uri="{FF2B5EF4-FFF2-40B4-BE49-F238E27FC236}">
                <a16:creationId xmlns:a16="http://schemas.microsoft.com/office/drawing/2014/main" id="{C6DC6238-AE45-634C-E8B8-7BCFCA2B6064}"/>
              </a:ext>
            </a:extLst>
          </p:cNvPr>
          <p:cNvPicPr>
            <a:picLocks noChangeAspect="1"/>
          </p:cNvPicPr>
          <p:nvPr/>
        </p:nvPicPr>
        <p:blipFill>
          <a:blip r:embed="rId2"/>
          <a:stretch>
            <a:fillRect/>
          </a:stretch>
        </p:blipFill>
        <p:spPr>
          <a:xfrm>
            <a:off x="7117156" y="4241088"/>
            <a:ext cx="5079607" cy="1358258"/>
          </a:xfrm>
          <a:prstGeom prst="rect">
            <a:avLst/>
          </a:prstGeom>
        </p:spPr>
      </p:pic>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0" dirty="0" err="1">
                <a:solidFill>
                  <a:srgbClr val="990000"/>
                </a:solidFill>
                <a:effectLst/>
                <a:latin typeface="MicrosoftYaHei-Bold"/>
              </a:rPr>
              <a:t>Mixtral</a:t>
            </a:r>
            <a:r>
              <a:rPr lang="en-US" altLang="zh-CN" sz="3200" b="0" dirty="0">
                <a:solidFill>
                  <a:srgbClr val="990000"/>
                </a:solidFill>
                <a:effectLst/>
                <a:latin typeface="MicrosoftYaHei-Bold"/>
              </a:rPr>
              <a:t> </a:t>
            </a:r>
            <a:r>
              <a:rPr lang="zh-CN" altLang="en-US" sz="3200" b="0" dirty="0">
                <a:solidFill>
                  <a:srgbClr val="990000"/>
                </a:solidFill>
                <a:effectLst/>
                <a:latin typeface="MicrosoftYaHei-Bold"/>
              </a:rPr>
              <a:t>实现</a:t>
            </a:r>
            <a:r>
              <a:rPr lang="en-US" altLang="zh-CN" sz="3200" b="0" dirty="0">
                <a:solidFill>
                  <a:srgbClr val="990000"/>
                </a:solidFill>
                <a:effectLst/>
                <a:latin typeface="MicrosoftYaHei-Bold"/>
              </a:rPr>
              <a:t>EP-MP</a:t>
            </a:r>
            <a:r>
              <a:rPr lang="zh-CN" altLang="en-US" sz="3200" b="0" dirty="0">
                <a:solidFill>
                  <a:srgbClr val="990000"/>
                </a:solidFill>
                <a:effectLst/>
                <a:latin typeface="MicrosoftYaHei-Bold"/>
              </a:rPr>
              <a:t>等多维混合并行训练</a:t>
            </a:r>
            <a:endParaRPr lang="zh-CN" altLang="en-US"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4344E481-62F6-442F-2CA0-1724B2EF52BC}"/>
              </a:ext>
            </a:extLst>
          </p:cNvPr>
          <p:cNvPicPr>
            <a:picLocks noChangeAspect="1"/>
          </p:cNvPicPr>
          <p:nvPr/>
        </p:nvPicPr>
        <p:blipFill>
          <a:blip r:embed="rId3"/>
          <a:stretch>
            <a:fillRect/>
          </a:stretch>
        </p:blipFill>
        <p:spPr>
          <a:xfrm>
            <a:off x="295107" y="846577"/>
            <a:ext cx="11606548" cy="3137594"/>
          </a:xfrm>
          <a:prstGeom prst="rect">
            <a:avLst/>
          </a:prstGeom>
        </p:spPr>
      </p:pic>
      <p:sp>
        <p:nvSpPr>
          <p:cNvPr id="5" name="文本框 4">
            <a:extLst>
              <a:ext uri="{FF2B5EF4-FFF2-40B4-BE49-F238E27FC236}">
                <a16:creationId xmlns:a16="http://schemas.microsoft.com/office/drawing/2014/main" id="{71B9D8AA-FD94-6659-13AC-75A29974EE51}"/>
              </a:ext>
            </a:extLst>
          </p:cNvPr>
          <p:cNvSpPr txBox="1"/>
          <p:nvPr/>
        </p:nvSpPr>
        <p:spPr>
          <a:xfrm>
            <a:off x="-10604" y="4159838"/>
            <a:ext cx="8666013" cy="1938992"/>
          </a:xfrm>
          <a:prstGeom prst="rect">
            <a:avLst/>
          </a:prstGeom>
          <a:noFill/>
        </p:spPr>
        <p:txBody>
          <a:bodyPr wrap="square">
            <a:spAutoFit/>
          </a:bodyPr>
          <a:lstStyle/>
          <a:p>
            <a:r>
              <a:rPr lang="en-US" altLang="zh-CN" sz="1600" b="0" dirty="0">
                <a:solidFill>
                  <a:srgbClr val="000000"/>
                </a:solidFill>
                <a:effectLst/>
                <a:latin typeface="ArialMT"/>
              </a:rPr>
              <a:t>• </a:t>
            </a:r>
            <a:r>
              <a:rPr lang="en-US" altLang="zh-CN" sz="1600" b="0" dirty="0">
                <a:solidFill>
                  <a:srgbClr val="000000"/>
                </a:solidFill>
                <a:effectLst/>
                <a:latin typeface="DengXian-Regular"/>
              </a:rPr>
              <a:t>EP=8,MP=1</a:t>
            </a:r>
            <a:r>
              <a:rPr lang="zh-CN" altLang="en-US" sz="1600" b="0" dirty="0">
                <a:solidFill>
                  <a:srgbClr val="000000"/>
                </a:solidFill>
                <a:effectLst/>
                <a:latin typeface="DengXian-Regular"/>
              </a:rPr>
              <a:t>时性能最佳</a:t>
            </a:r>
            <a:r>
              <a:rPr lang="en-US" altLang="zh-CN" sz="1600" b="0" dirty="0">
                <a:solidFill>
                  <a:srgbClr val="000000"/>
                </a:solidFill>
                <a:effectLst/>
                <a:latin typeface="DengXian-Regular"/>
              </a:rPr>
              <a:t>,</a:t>
            </a:r>
            <a:r>
              <a:rPr lang="zh-CN" altLang="en-US" sz="1600" b="0" dirty="0">
                <a:solidFill>
                  <a:srgbClr val="000000"/>
                </a:solidFill>
                <a:effectLst/>
                <a:latin typeface="DengXian-Regular"/>
              </a:rPr>
              <a:t>约</a:t>
            </a:r>
            <a:r>
              <a:rPr lang="en-US" altLang="zh-CN" sz="1600" b="0" dirty="0">
                <a:solidFill>
                  <a:srgbClr val="000000"/>
                </a:solidFill>
                <a:effectLst/>
                <a:latin typeface="DengXian-Regular"/>
              </a:rPr>
              <a:t>1147 tokens/s/p</a:t>
            </a:r>
            <a:r>
              <a:rPr lang="zh-CN" altLang="en-US" sz="1600" b="0" dirty="0">
                <a:solidFill>
                  <a:srgbClr val="000000"/>
                </a:solidFill>
                <a:effectLst/>
                <a:latin typeface="DengXian-Regular"/>
              </a:rPr>
              <a:t>。其中 </a:t>
            </a:r>
            <a:r>
              <a:rPr lang="zh-CN" altLang="en-US" sz="1600" dirty="0">
                <a:solidFill>
                  <a:srgbClr val="000000"/>
                </a:solidFill>
                <a:latin typeface="DengXian-Regular"/>
              </a:rPr>
              <a:t>：</a:t>
            </a:r>
            <a:endParaRPr lang="en-US" altLang="zh-CN" sz="1600" b="0" dirty="0">
              <a:solidFill>
                <a:srgbClr val="000000"/>
              </a:solidFill>
              <a:effectLst/>
              <a:latin typeface="DengXian-Regular"/>
            </a:endParaRPr>
          </a:p>
          <a:p>
            <a:r>
              <a:rPr lang="en-US" altLang="zh-CN" sz="1600" b="0" dirty="0">
                <a:solidFill>
                  <a:srgbClr val="000000"/>
                </a:solidFill>
                <a:effectLst/>
                <a:latin typeface="ArialMT"/>
              </a:rPr>
              <a:t>    • </a:t>
            </a:r>
            <a:r>
              <a:rPr lang="en-US" altLang="zh-CN" sz="1600" b="0" dirty="0" err="1">
                <a:solidFill>
                  <a:srgbClr val="000000"/>
                </a:solidFill>
                <a:effectLst/>
                <a:latin typeface="DengXian-Regular"/>
              </a:rPr>
              <a:t>MoE</a:t>
            </a:r>
            <a:r>
              <a:rPr lang="zh-CN" altLang="en-US" sz="1600" b="0" dirty="0">
                <a:solidFill>
                  <a:srgbClr val="000000"/>
                </a:solidFill>
                <a:effectLst/>
                <a:latin typeface="DengXian-Regular"/>
              </a:rPr>
              <a:t>相关开销约</a:t>
            </a:r>
            <a:r>
              <a:rPr lang="en-US" altLang="zh-CN" sz="1600" b="0" dirty="0">
                <a:solidFill>
                  <a:srgbClr val="000000"/>
                </a:solidFill>
                <a:effectLst/>
                <a:latin typeface="DengXian-Regular"/>
              </a:rPr>
              <a:t>15%(</a:t>
            </a:r>
            <a:r>
              <a:rPr lang="zh-CN" altLang="en-US" sz="1600" b="0" dirty="0">
                <a:solidFill>
                  <a:srgbClr val="000000"/>
                </a:solidFill>
                <a:effectLst/>
                <a:latin typeface="DengXian-Regular"/>
              </a:rPr>
              <a:t>路由</a:t>
            </a:r>
            <a:r>
              <a:rPr lang="en-US" altLang="zh-CN" sz="1600" b="0" dirty="0">
                <a:solidFill>
                  <a:srgbClr val="000000"/>
                </a:solidFill>
                <a:effectLst/>
                <a:latin typeface="DengXian-Regular"/>
              </a:rPr>
              <a:t>/</a:t>
            </a:r>
            <a:r>
              <a:rPr lang="zh-CN" altLang="en-US" sz="1600" b="0" dirty="0">
                <a:solidFill>
                  <a:srgbClr val="000000"/>
                </a:solidFill>
                <a:effectLst/>
                <a:latin typeface="DengXian-Regular"/>
              </a:rPr>
              <a:t>容量系数</a:t>
            </a:r>
            <a:r>
              <a:rPr lang="en-US" altLang="zh-CN" sz="1600" b="0" dirty="0">
                <a:solidFill>
                  <a:srgbClr val="000000"/>
                </a:solidFill>
                <a:effectLst/>
                <a:latin typeface="DengXian-Regular"/>
              </a:rPr>
              <a:t>/</a:t>
            </a:r>
            <a:r>
              <a:rPr lang="zh-CN" altLang="en-US" sz="1600" b="0" dirty="0">
                <a:solidFill>
                  <a:srgbClr val="000000"/>
                </a:solidFill>
                <a:effectLst/>
                <a:latin typeface="DengXian-Regular"/>
              </a:rPr>
              <a:t>重排</a:t>
            </a:r>
            <a:r>
              <a:rPr lang="en-US" altLang="zh-CN" sz="1600" b="0" dirty="0">
                <a:solidFill>
                  <a:srgbClr val="000000"/>
                </a:solidFill>
                <a:effectLst/>
                <a:latin typeface="DengXian-Regular"/>
              </a:rPr>
              <a:t>/</a:t>
            </a:r>
            <a:r>
              <a:rPr lang="zh-CN" altLang="en-US" sz="1600" b="0" dirty="0">
                <a:solidFill>
                  <a:srgbClr val="000000"/>
                </a:solidFill>
                <a:effectLst/>
                <a:latin typeface="DengXian-Regular"/>
              </a:rPr>
              <a:t>通讯</a:t>
            </a:r>
            <a:r>
              <a:rPr lang="en-US" altLang="zh-CN" sz="1600" b="0" dirty="0">
                <a:solidFill>
                  <a:srgbClr val="000000"/>
                </a:solidFill>
                <a:effectLst/>
                <a:latin typeface="DengXian-Regular"/>
              </a:rPr>
              <a:t>) </a:t>
            </a:r>
          </a:p>
          <a:p>
            <a:r>
              <a:rPr lang="en-US" altLang="zh-CN" sz="1600" b="0" dirty="0">
                <a:solidFill>
                  <a:srgbClr val="000000"/>
                </a:solidFill>
                <a:effectLst/>
                <a:latin typeface="ArialMT"/>
              </a:rPr>
              <a:t>    • </a:t>
            </a:r>
            <a:r>
              <a:rPr lang="zh-CN" altLang="en-US" sz="1600" b="0" dirty="0">
                <a:solidFill>
                  <a:srgbClr val="000000"/>
                </a:solidFill>
                <a:effectLst/>
                <a:latin typeface="DengXian-Regular"/>
              </a:rPr>
              <a:t>优化器并⾏在</a:t>
            </a:r>
            <a:r>
              <a:rPr lang="en-US" altLang="zh-CN" sz="1600" b="0" dirty="0">
                <a:solidFill>
                  <a:srgbClr val="000000"/>
                </a:solidFill>
                <a:effectLst/>
                <a:latin typeface="DengXian-Regular"/>
              </a:rPr>
              <a:t>EP</a:t>
            </a:r>
            <a:r>
              <a:rPr lang="zh-CN" altLang="en-US" sz="1600" b="0" dirty="0">
                <a:solidFill>
                  <a:srgbClr val="000000"/>
                </a:solidFill>
                <a:effectLst/>
                <a:latin typeface="DengXian-Regular"/>
              </a:rPr>
              <a:t>的基础上切分</a:t>
            </a:r>
            <a:r>
              <a:rPr lang="en-US" altLang="zh-CN" sz="1600" b="0" dirty="0">
                <a:solidFill>
                  <a:srgbClr val="000000"/>
                </a:solidFill>
                <a:effectLst/>
                <a:latin typeface="DengXian-Regular"/>
              </a:rPr>
              <a:t>QKV</a:t>
            </a:r>
            <a:r>
              <a:rPr lang="zh-CN" altLang="en-US" sz="1600" b="0" dirty="0">
                <a:solidFill>
                  <a:srgbClr val="000000"/>
                </a:solidFill>
                <a:effectLst/>
                <a:latin typeface="DengXian-Regular"/>
              </a:rPr>
              <a:t>优化器参数，静态与动态内存降低约</a:t>
            </a:r>
            <a:r>
              <a:rPr lang="en-US" altLang="zh-CN" sz="1600" b="0" dirty="0">
                <a:solidFill>
                  <a:srgbClr val="000000"/>
                </a:solidFill>
                <a:effectLst/>
                <a:latin typeface="DengXian-Regular"/>
              </a:rPr>
              <a:t>1GB</a:t>
            </a:r>
            <a:r>
              <a:rPr lang="zh-CN" altLang="en-US" sz="1600" b="0" dirty="0">
                <a:solidFill>
                  <a:srgbClr val="000000"/>
                </a:solidFill>
                <a:effectLst/>
                <a:latin typeface="DengXian-Regular"/>
              </a:rPr>
              <a:t>。 </a:t>
            </a:r>
            <a:endParaRPr lang="en-US" altLang="zh-CN" sz="1600" b="0" dirty="0">
              <a:solidFill>
                <a:srgbClr val="000000"/>
              </a:solidFill>
              <a:effectLst/>
              <a:latin typeface="DengXian-Regular"/>
            </a:endParaRPr>
          </a:p>
          <a:p>
            <a:r>
              <a:rPr lang="en-US" altLang="zh-CN" sz="1600" b="0" dirty="0">
                <a:solidFill>
                  <a:srgbClr val="000000"/>
                </a:solidFill>
                <a:effectLst/>
                <a:latin typeface="ArialMT"/>
              </a:rPr>
              <a:t>    • </a:t>
            </a:r>
            <a:r>
              <a:rPr lang="zh-CN" altLang="en-US" sz="1600" b="0" dirty="0">
                <a:solidFill>
                  <a:srgbClr val="000000"/>
                </a:solidFill>
                <a:effectLst/>
                <a:latin typeface="DengXian-Regular"/>
              </a:rPr>
              <a:t>相⽐</a:t>
            </a:r>
            <a:r>
              <a:rPr lang="en-US" altLang="zh-CN" sz="1600" b="0" dirty="0">
                <a:solidFill>
                  <a:srgbClr val="000000"/>
                </a:solidFill>
                <a:effectLst/>
                <a:latin typeface="DengXian-Regular"/>
              </a:rPr>
              <a:t>8x7B</a:t>
            </a:r>
            <a:r>
              <a:rPr lang="zh-CN" altLang="en-US" sz="1600" b="0" dirty="0">
                <a:solidFill>
                  <a:srgbClr val="000000"/>
                </a:solidFill>
                <a:effectLst/>
                <a:latin typeface="DengXian-Regular"/>
              </a:rPr>
              <a:t>， </a:t>
            </a:r>
            <a:r>
              <a:rPr lang="en-US" altLang="zh-CN" sz="1600" b="0" dirty="0">
                <a:solidFill>
                  <a:srgbClr val="000000"/>
                </a:solidFill>
                <a:effectLst/>
                <a:latin typeface="DengXian-Regular"/>
              </a:rPr>
              <a:t>8X13B</a:t>
            </a:r>
            <a:r>
              <a:rPr lang="zh-CN" altLang="en-US" sz="1600" b="0" dirty="0">
                <a:solidFill>
                  <a:srgbClr val="000000"/>
                </a:solidFill>
                <a:effectLst/>
                <a:latin typeface="DengXian-Regular"/>
              </a:rPr>
              <a:t>参数量约为</a:t>
            </a:r>
            <a:r>
              <a:rPr lang="en-US" altLang="zh-CN" sz="1600" b="0" dirty="0">
                <a:solidFill>
                  <a:srgbClr val="000000"/>
                </a:solidFill>
                <a:effectLst/>
                <a:latin typeface="DengXian-Regular"/>
              </a:rPr>
              <a:t>2</a:t>
            </a:r>
            <a:r>
              <a:rPr lang="zh-CN" altLang="en-US" sz="1600" b="0" dirty="0">
                <a:solidFill>
                  <a:srgbClr val="000000"/>
                </a:solidFill>
                <a:effectLst/>
                <a:latin typeface="DengXian-Regular"/>
              </a:rPr>
              <a:t>倍，最佳性能下的开销也约为</a:t>
            </a:r>
            <a:r>
              <a:rPr lang="en-US" altLang="zh-CN" sz="1600" b="0" dirty="0">
                <a:solidFill>
                  <a:srgbClr val="000000"/>
                </a:solidFill>
                <a:effectLst/>
                <a:latin typeface="DengXian-Regular"/>
              </a:rPr>
              <a:t>2</a:t>
            </a:r>
            <a:r>
              <a:rPr lang="zh-CN" altLang="en-US" sz="1600" b="0" dirty="0">
                <a:solidFill>
                  <a:srgbClr val="000000"/>
                </a:solidFill>
                <a:effectLst/>
                <a:latin typeface="DengXian-Regular"/>
              </a:rPr>
              <a:t>倍。 </a:t>
            </a:r>
            <a:endParaRPr lang="en-US" altLang="zh-CN" sz="1600" b="0" dirty="0">
              <a:solidFill>
                <a:srgbClr val="000000"/>
              </a:solidFill>
              <a:effectLst/>
              <a:latin typeface="DengXian-Regular"/>
            </a:endParaRPr>
          </a:p>
          <a:p>
            <a:pPr>
              <a:lnSpc>
                <a:spcPct val="150000"/>
              </a:lnSpc>
            </a:pPr>
            <a:r>
              <a:rPr lang="en-US" altLang="zh-CN" sz="1600" b="0" dirty="0">
                <a:solidFill>
                  <a:srgbClr val="000000"/>
                </a:solidFill>
                <a:effectLst/>
                <a:latin typeface="ArialMT"/>
              </a:rPr>
              <a:t>• </a:t>
            </a:r>
            <a:r>
              <a:rPr lang="zh-CN" altLang="en-US" sz="1600" b="0" dirty="0">
                <a:solidFill>
                  <a:srgbClr val="000000"/>
                </a:solidFill>
                <a:effectLst/>
                <a:latin typeface="DengXian-Regular"/>
              </a:rPr>
              <a:t>优化点</a:t>
            </a:r>
            <a:r>
              <a:rPr lang="en-US" altLang="zh-CN" sz="1600" b="0" dirty="0">
                <a:solidFill>
                  <a:srgbClr val="000000"/>
                </a:solidFill>
                <a:effectLst/>
                <a:latin typeface="DengXian-Regular"/>
              </a:rPr>
              <a:t>: </a:t>
            </a:r>
          </a:p>
          <a:p>
            <a:r>
              <a:rPr lang="en-US" altLang="zh-CN" sz="1600" b="0" dirty="0">
                <a:solidFill>
                  <a:srgbClr val="000000"/>
                </a:solidFill>
                <a:effectLst/>
                <a:latin typeface="ArialMT"/>
              </a:rPr>
              <a:t>    • </a:t>
            </a:r>
            <a:r>
              <a:rPr lang="en-US" altLang="zh-CN" sz="1600" b="0" dirty="0">
                <a:solidFill>
                  <a:srgbClr val="000000"/>
                </a:solidFill>
                <a:effectLst/>
                <a:latin typeface="DengXian-Regular"/>
              </a:rPr>
              <a:t>MP</a:t>
            </a:r>
            <a:r>
              <a:rPr lang="zh-CN" altLang="en-US" sz="1600" b="0" dirty="0">
                <a:solidFill>
                  <a:srgbClr val="000000"/>
                </a:solidFill>
                <a:effectLst/>
                <a:latin typeface="DengXian-Regular"/>
              </a:rPr>
              <a:t>开启时，可以通过</a:t>
            </a:r>
            <a:r>
              <a:rPr lang="en-US" altLang="zh-CN" sz="1600" b="0" dirty="0">
                <a:solidFill>
                  <a:srgbClr val="000000"/>
                </a:solidFill>
                <a:effectLst/>
                <a:latin typeface="DengXian-Regular"/>
              </a:rPr>
              <a:t>Group-wise all2all</a:t>
            </a:r>
            <a:r>
              <a:rPr lang="zh-CN" altLang="en-US" sz="1600" b="0" dirty="0">
                <a:solidFill>
                  <a:srgbClr val="000000"/>
                </a:solidFill>
                <a:effectLst/>
                <a:latin typeface="DengXian-Regular"/>
              </a:rPr>
              <a:t>提⾼</a:t>
            </a:r>
            <a:r>
              <a:rPr lang="en-US" altLang="zh-CN" sz="1600" b="0" dirty="0">
                <a:solidFill>
                  <a:srgbClr val="000000"/>
                </a:solidFill>
                <a:effectLst/>
                <a:latin typeface="DengXian-Regular"/>
              </a:rPr>
              <a:t>a2a</a:t>
            </a:r>
            <a:r>
              <a:rPr lang="zh-CN" altLang="en-US" sz="1600" b="0" dirty="0">
                <a:solidFill>
                  <a:srgbClr val="000000"/>
                </a:solidFill>
                <a:effectLst/>
                <a:latin typeface="DengXian-Regular"/>
              </a:rPr>
              <a:t>性能，通过</a:t>
            </a:r>
            <a:r>
              <a:rPr lang="en-US" altLang="zh-CN" sz="1600" b="0" dirty="0">
                <a:solidFill>
                  <a:srgbClr val="000000"/>
                </a:solidFill>
                <a:effectLst/>
                <a:latin typeface="DengXian-Regular"/>
              </a:rPr>
              <a:t>SP</a:t>
            </a:r>
            <a:r>
              <a:rPr lang="zh-CN" altLang="en-US" sz="1600" b="0" dirty="0">
                <a:solidFill>
                  <a:srgbClr val="000000"/>
                </a:solidFill>
                <a:effectLst/>
                <a:latin typeface="DengXian-Regular"/>
              </a:rPr>
              <a:t>降低</a:t>
            </a:r>
            <a:r>
              <a:rPr lang="en-US" altLang="zh-CN" sz="1600" b="0" dirty="0" err="1">
                <a:solidFill>
                  <a:srgbClr val="000000"/>
                </a:solidFill>
                <a:effectLst/>
                <a:latin typeface="DengXian-Regular"/>
              </a:rPr>
              <a:t>allreduce</a:t>
            </a:r>
            <a:r>
              <a:rPr lang="en-US" altLang="zh-CN" sz="1600" b="0" dirty="0">
                <a:solidFill>
                  <a:srgbClr val="000000"/>
                </a:solidFill>
                <a:effectLst/>
                <a:latin typeface="DengXian-Regular"/>
              </a:rPr>
              <a:t> </a:t>
            </a:r>
            <a:r>
              <a:rPr lang="zh-CN" altLang="en-US" sz="1600" b="0" dirty="0">
                <a:solidFill>
                  <a:srgbClr val="000000"/>
                </a:solidFill>
                <a:effectLst/>
                <a:latin typeface="DengXian-Regular"/>
              </a:rPr>
              <a:t>开销。 </a:t>
            </a:r>
            <a:endParaRPr lang="en-US" altLang="zh-CN" sz="1600" b="0" dirty="0">
              <a:solidFill>
                <a:srgbClr val="000000"/>
              </a:solidFill>
              <a:effectLst/>
              <a:latin typeface="DengXian-Regular"/>
            </a:endParaRPr>
          </a:p>
          <a:p>
            <a:r>
              <a:rPr lang="en-US" altLang="zh-CN" sz="1600" b="0" dirty="0">
                <a:solidFill>
                  <a:srgbClr val="000000"/>
                </a:solidFill>
                <a:effectLst/>
                <a:latin typeface="ArialMT"/>
              </a:rPr>
              <a:t>    • </a:t>
            </a:r>
            <a:r>
              <a:rPr lang="zh-CN" altLang="en-US" sz="1600" b="0" dirty="0">
                <a:solidFill>
                  <a:srgbClr val="000000"/>
                </a:solidFill>
                <a:effectLst/>
                <a:latin typeface="DengXian-Regular"/>
              </a:rPr>
              <a:t>内存尚有余量，可以考虑选择重计算。</a:t>
            </a:r>
            <a:endParaRPr lang="zh-CN" altLang="en-US" sz="1600" dirty="0"/>
          </a:p>
        </p:txBody>
      </p:sp>
    </p:spTree>
    <p:extLst>
      <p:ext uri="{BB962C8B-B14F-4D97-AF65-F5344CB8AC3E}">
        <p14:creationId xmlns:p14="http://schemas.microsoft.com/office/powerpoint/2010/main" val="329588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zh-CN" altLang="en-US" sz="3200" b="0" dirty="0">
                <a:solidFill>
                  <a:srgbClr val="990000"/>
                </a:solidFill>
                <a:effectLst/>
                <a:latin typeface="MicrosoftYaHei-Bold"/>
              </a:rPr>
              <a:t>扩展</a:t>
            </a:r>
            <a:r>
              <a:rPr lang="en-US" altLang="zh-CN" sz="3200" b="0" dirty="0" err="1">
                <a:solidFill>
                  <a:srgbClr val="990000"/>
                </a:solidFill>
                <a:effectLst/>
                <a:latin typeface="MicrosoftYaHei-Bold"/>
              </a:rPr>
              <a:t>MoE</a:t>
            </a:r>
            <a:r>
              <a:rPr lang="en-US" altLang="zh-CN" sz="3200" b="0" dirty="0">
                <a:solidFill>
                  <a:srgbClr val="990000"/>
                </a:solidFill>
                <a:effectLst/>
                <a:latin typeface="MicrosoftYaHei-Bold"/>
              </a:rPr>
              <a:t> </a:t>
            </a:r>
            <a:r>
              <a:rPr lang="zh-CN" altLang="en-US" sz="3200" b="0" dirty="0">
                <a:solidFill>
                  <a:srgbClr val="990000"/>
                </a:solidFill>
                <a:effectLst/>
                <a:latin typeface="MicrosoftYaHei-Bold"/>
              </a:rPr>
              <a:t>专家数对性能的影响</a:t>
            </a:r>
            <a:endParaRPr lang="zh-CN" altLang="en-US" b="1" dirty="0">
              <a:latin typeface="仿宋" panose="02010609060101010101" pitchFamily="49" charset="-122"/>
              <a:ea typeface="仿宋" panose="02010609060101010101" pitchFamily="49" charset="-122"/>
            </a:endParaRPr>
          </a:p>
        </p:txBody>
      </p:sp>
      <p:pic>
        <p:nvPicPr>
          <p:cNvPr id="3" name="图片 2">
            <a:extLst>
              <a:ext uri="{FF2B5EF4-FFF2-40B4-BE49-F238E27FC236}">
                <a16:creationId xmlns:a16="http://schemas.microsoft.com/office/drawing/2014/main" id="{16E354CD-3ABD-D545-6A58-B77068152BCC}"/>
              </a:ext>
            </a:extLst>
          </p:cNvPr>
          <p:cNvPicPr>
            <a:picLocks noChangeAspect="1"/>
          </p:cNvPicPr>
          <p:nvPr/>
        </p:nvPicPr>
        <p:blipFill>
          <a:blip r:embed="rId2"/>
          <a:stretch>
            <a:fillRect/>
          </a:stretch>
        </p:blipFill>
        <p:spPr>
          <a:xfrm>
            <a:off x="790150" y="799463"/>
            <a:ext cx="10616462" cy="2174707"/>
          </a:xfrm>
          <a:prstGeom prst="rect">
            <a:avLst/>
          </a:prstGeom>
        </p:spPr>
      </p:pic>
      <p:pic>
        <p:nvPicPr>
          <p:cNvPr id="5" name="图片 4">
            <a:extLst>
              <a:ext uri="{FF2B5EF4-FFF2-40B4-BE49-F238E27FC236}">
                <a16:creationId xmlns:a16="http://schemas.microsoft.com/office/drawing/2014/main" id="{0A7A8937-F76F-DD99-85EA-A62D91B1B7F6}"/>
              </a:ext>
            </a:extLst>
          </p:cNvPr>
          <p:cNvPicPr>
            <a:picLocks noChangeAspect="1"/>
          </p:cNvPicPr>
          <p:nvPr/>
        </p:nvPicPr>
        <p:blipFill>
          <a:blip r:embed="rId3"/>
          <a:stretch>
            <a:fillRect/>
          </a:stretch>
        </p:blipFill>
        <p:spPr>
          <a:xfrm>
            <a:off x="1058381" y="2974170"/>
            <a:ext cx="10080000" cy="3240233"/>
          </a:xfrm>
          <a:prstGeom prst="rect">
            <a:avLst/>
          </a:prstGeom>
        </p:spPr>
      </p:pic>
    </p:spTree>
    <p:extLst>
      <p:ext uri="{BB962C8B-B14F-4D97-AF65-F5344CB8AC3E}">
        <p14:creationId xmlns:p14="http://schemas.microsoft.com/office/powerpoint/2010/main" val="249536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a:solidFill>
                  <a:srgbClr val="000000"/>
                </a:solidFill>
                <a:effectLst/>
                <a:latin typeface="DengXian-Light"/>
              </a:rPr>
              <a:t>Continual Learning</a:t>
            </a:r>
            <a:endParaRPr lang="zh-CN" altLang="en-US"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DB2D5723-69C4-F0E2-5FF8-58E430B14A22}"/>
              </a:ext>
            </a:extLst>
          </p:cNvPr>
          <p:cNvPicPr>
            <a:picLocks noChangeAspect="1"/>
          </p:cNvPicPr>
          <p:nvPr/>
        </p:nvPicPr>
        <p:blipFill>
          <a:blip r:embed="rId2"/>
          <a:stretch>
            <a:fillRect/>
          </a:stretch>
        </p:blipFill>
        <p:spPr>
          <a:xfrm>
            <a:off x="7129315" y="1908266"/>
            <a:ext cx="5067448" cy="2654410"/>
          </a:xfrm>
          <a:prstGeom prst="rect">
            <a:avLst/>
          </a:prstGeom>
        </p:spPr>
      </p:pic>
      <p:sp>
        <p:nvSpPr>
          <p:cNvPr id="5" name="文本框 4">
            <a:extLst>
              <a:ext uri="{FF2B5EF4-FFF2-40B4-BE49-F238E27FC236}">
                <a16:creationId xmlns:a16="http://schemas.microsoft.com/office/drawing/2014/main" id="{3D90B2AB-9B92-67F3-7D8A-74C4CD8FD59C}"/>
              </a:ext>
            </a:extLst>
          </p:cNvPr>
          <p:cNvSpPr txBox="1"/>
          <p:nvPr/>
        </p:nvSpPr>
        <p:spPr>
          <a:xfrm>
            <a:off x="668575" y="1188757"/>
            <a:ext cx="6528424" cy="4093428"/>
          </a:xfrm>
          <a:prstGeom prst="rect">
            <a:avLst/>
          </a:prstGeom>
          <a:noFill/>
        </p:spPr>
        <p:txBody>
          <a:bodyPr wrap="square">
            <a:spAutoFit/>
          </a:bodyPr>
          <a:lstStyle/>
          <a:p>
            <a:r>
              <a:rPr lang="en-US" altLang="zh-CN" sz="2600" b="0" dirty="0">
                <a:solidFill>
                  <a:srgbClr val="000000"/>
                </a:solidFill>
                <a:effectLst/>
                <a:latin typeface="DengXian-Regular"/>
              </a:rPr>
              <a:t>Continual learning is a machine learning paradigm, whose objective is to </a:t>
            </a:r>
            <a:r>
              <a:rPr lang="en-US" altLang="zh-CN" sz="2600" b="1" dirty="0">
                <a:solidFill>
                  <a:srgbClr val="000000"/>
                </a:solidFill>
                <a:effectLst/>
                <a:latin typeface="DengXian-Bold"/>
              </a:rPr>
              <a:t>adaptively learn across time</a:t>
            </a:r>
            <a:r>
              <a:rPr lang="en-US" altLang="zh-CN" sz="2600" b="0" dirty="0">
                <a:solidFill>
                  <a:srgbClr val="000000"/>
                </a:solidFill>
                <a:effectLst/>
                <a:latin typeface="DengXian-Bold"/>
              </a:rPr>
              <a:t> </a:t>
            </a:r>
            <a:r>
              <a:rPr lang="en-US" altLang="zh-CN" sz="2600" b="0" dirty="0">
                <a:solidFill>
                  <a:srgbClr val="000000"/>
                </a:solidFill>
                <a:effectLst/>
                <a:latin typeface="DengXian-Regular"/>
              </a:rPr>
              <a:t>by leveraging previously learned tasks to improve generalization for future tasks. Hence, CL studies the problem of </a:t>
            </a:r>
            <a:r>
              <a:rPr lang="en-US" altLang="zh-CN" sz="2600" b="1" dirty="0">
                <a:solidFill>
                  <a:srgbClr val="000000"/>
                </a:solidFill>
                <a:effectLst/>
                <a:latin typeface="DengXian-Bold"/>
              </a:rPr>
              <a:t>sequential learning from a continuous stream of data</a:t>
            </a:r>
            <a:r>
              <a:rPr lang="en-US" altLang="zh-CN" sz="2600" b="0" dirty="0">
                <a:solidFill>
                  <a:srgbClr val="000000"/>
                </a:solidFill>
                <a:effectLst/>
                <a:latin typeface="DengXian-Regular"/>
              </a:rPr>
              <a:t>, drawn from a potentially non-stationary distribution, and reusing gained knowledge throughout the lifetime while </a:t>
            </a:r>
            <a:r>
              <a:rPr lang="en-US" altLang="zh-CN" sz="2600" b="1" dirty="0">
                <a:solidFill>
                  <a:srgbClr val="000000"/>
                </a:solidFill>
                <a:effectLst/>
                <a:latin typeface="DengXian-Bold"/>
              </a:rPr>
              <a:t>avoiding catastrophic forgetting</a:t>
            </a:r>
            <a:r>
              <a:rPr lang="en-US" altLang="zh-CN" sz="2600" b="0" dirty="0">
                <a:solidFill>
                  <a:srgbClr val="000000"/>
                </a:solidFill>
                <a:effectLst/>
                <a:latin typeface="DengXian-Regular"/>
              </a:rPr>
              <a:t>.</a:t>
            </a:r>
            <a:endParaRPr lang="zh-CN" altLang="en-US" dirty="0"/>
          </a:p>
        </p:txBody>
      </p:sp>
      <p:sp>
        <p:nvSpPr>
          <p:cNvPr id="7" name="文本框 6">
            <a:extLst>
              <a:ext uri="{FF2B5EF4-FFF2-40B4-BE49-F238E27FC236}">
                <a16:creationId xmlns:a16="http://schemas.microsoft.com/office/drawing/2014/main" id="{E30E35FC-8377-60B4-FAB9-B2C7D510E014}"/>
              </a:ext>
            </a:extLst>
          </p:cNvPr>
          <p:cNvSpPr txBox="1"/>
          <p:nvPr/>
        </p:nvSpPr>
        <p:spPr>
          <a:xfrm>
            <a:off x="518400" y="5760000"/>
            <a:ext cx="11160000" cy="923330"/>
          </a:xfrm>
          <a:prstGeom prst="rect">
            <a:avLst/>
          </a:prstGeom>
          <a:noFill/>
        </p:spPr>
        <p:txBody>
          <a:bodyPr wrap="square">
            <a:spAutoFit/>
          </a:bodyPr>
          <a:lstStyle/>
          <a:p>
            <a:r>
              <a:rPr lang="en-US" altLang="zh-CN" sz="1800" b="0" dirty="0" err="1">
                <a:solidFill>
                  <a:srgbClr val="000000"/>
                </a:solidFill>
                <a:effectLst/>
                <a:latin typeface="DengXian-Regular"/>
              </a:rPr>
              <a:t>Biesialska</a:t>
            </a:r>
            <a:r>
              <a:rPr lang="en-US" altLang="zh-CN" sz="1800" b="0" dirty="0">
                <a:solidFill>
                  <a:srgbClr val="000000"/>
                </a:solidFill>
                <a:effectLst/>
                <a:latin typeface="DengXian-Regular"/>
              </a:rPr>
              <a:t>, Magdalena, Katarzyna </a:t>
            </a:r>
            <a:r>
              <a:rPr lang="en-US" altLang="zh-CN" sz="1800" b="0" dirty="0" err="1">
                <a:solidFill>
                  <a:srgbClr val="000000"/>
                </a:solidFill>
                <a:effectLst/>
                <a:latin typeface="DengXian-Regular"/>
              </a:rPr>
              <a:t>Biesialska</a:t>
            </a:r>
            <a:r>
              <a:rPr lang="en-US" altLang="zh-CN" sz="1800" b="0" dirty="0">
                <a:solidFill>
                  <a:srgbClr val="000000"/>
                </a:solidFill>
                <a:effectLst/>
                <a:latin typeface="DengXian-Regular"/>
              </a:rPr>
              <a:t>, and Marta R. Costa-</a:t>
            </a:r>
            <a:r>
              <a:rPr lang="en-US" altLang="zh-CN" sz="1800" b="0" dirty="0" err="1">
                <a:solidFill>
                  <a:srgbClr val="000000"/>
                </a:solidFill>
                <a:effectLst/>
                <a:latin typeface="DengXian-Regular"/>
              </a:rPr>
              <a:t>Jussa</a:t>
            </a:r>
            <a:r>
              <a:rPr lang="en-US" altLang="zh-CN" sz="1800" b="0" dirty="0">
                <a:solidFill>
                  <a:srgbClr val="000000"/>
                </a:solidFill>
                <a:effectLst/>
                <a:latin typeface="DengXian-Regular"/>
              </a:rPr>
              <a:t>. "Continual lifelong learning in natural language processing: A survey." </a:t>
            </a:r>
            <a:r>
              <a:rPr lang="en-US" altLang="zh-CN" sz="1800" b="0" dirty="0" err="1">
                <a:solidFill>
                  <a:srgbClr val="000000"/>
                </a:solidFill>
                <a:effectLst/>
                <a:latin typeface="DengXian-Regular"/>
              </a:rPr>
              <a:t>arXiv</a:t>
            </a:r>
            <a:r>
              <a:rPr lang="en-US" altLang="zh-CN" sz="1800" b="0" dirty="0">
                <a:solidFill>
                  <a:srgbClr val="000000"/>
                </a:solidFill>
                <a:effectLst/>
                <a:latin typeface="DengXian-Regular"/>
              </a:rPr>
              <a:t> preprint arXiv:2012.09823 (2020).</a:t>
            </a:r>
            <a:endParaRPr lang="zh-CN" altLang="en-US" dirty="0"/>
          </a:p>
        </p:txBody>
      </p:sp>
    </p:spTree>
    <p:extLst>
      <p:ext uri="{BB962C8B-B14F-4D97-AF65-F5344CB8AC3E}">
        <p14:creationId xmlns:p14="http://schemas.microsoft.com/office/powerpoint/2010/main" val="308581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a:solidFill>
                  <a:srgbClr val="000000"/>
                </a:solidFill>
                <a:effectLst/>
                <a:latin typeface="DengXian-Light"/>
              </a:rPr>
              <a:t>Desiderata of Continual Learning</a:t>
            </a:r>
            <a:endParaRPr lang="zh-CN" altLang="en-US"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36A7EA05-C607-9363-9929-1FF67AD6A14F}"/>
              </a:ext>
            </a:extLst>
          </p:cNvPr>
          <p:cNvPicPr>
            <a:picLocks noChangeAspect="1"/>
          </p:cNvPicPr>
          <p:nvPr/>
        </p:nvPicPr>
        <p:blipFill>
          <a:blip r:embed="rId2"/>
          <a:stretch>
            <a:fillRect/>
          </a:stretch>
        </p:blipFill>
        <p:spPr>
          <a:xfrm>
            <a:off x="1443273" y="875809"/>
            <a:ext cx="9310215" cy="2553191"/>
          </a:xfrm>
          <a:prstGeom prst="rect">
            <a:avLst/>
          </a:prstGeom>
        </p:spPr>
      </p:pic>
      <p:sp>
        <p:nvSpPr>
          <p:cNvPr id="5" name="文本框 4">
            <a:extLst>
              <a:ext uri="{FF2B5EF4-FFF2-40B4-BE49-F238E27FC236}">
                <a16:creationId xmlns:a16="http://schemas.microsoft.com/office/drawing/2014/main" id="{4F3114BE-EB5B-D554-0108-AD6E1A609EFB}"/>
              </a:ext>
            </a:extLst>
          </p:cNvPr>
          <p:cNvSpPr txBox="1"/>
          <p:nvPr/>
        </p:nvSpPr>
        <p:spPr>
          <a:xfrm>
            <a:off x="518400" y="5760000"/>
            <a:ext cx="11160000" cy="923330"/>
          </a:xfrm>
          <a:prstGeom prst="rect">
            <a:avLst/>
          </a:prstGeom>
          <a:noFill/>
        </p:spPr>
        <p:txBody>
          <a:bodyPr wrap="square">
            <a:spAutoFit/>
          </a:bodyPr>
          <a:lstStyle/>
          <a:p>
            <a:r>
              <a:rPr lang="en-US" altLang="zh-CN" sz="1800" b="0" dirty="0" err="1">
                <a:solidFill>
                  <a:srgbClr val="000000"/>
                </a:solidFill>
                <a:effectLst/>
                <a:latin typeface="DengXian-Regular"/>
              </a:rPr>
              <a:t>Biesialska</a:t>
            </a:r>
            <a:r>
              <a:rPr lang="en-US" altLang="zh-CN" sz="1800" b="0" dirty="0">
                <a:solidFill>
                  <a:srgbClr val="000000"/>
                </a:solidFill>
                <a:effectLst/>
                <a:latin typeface="DengXian-Regular"/>
              </a:rPr>
              <a:t>, Magdalena, Katarzyna </a:t>
            </a:r>
            <a:r>
              <a:rPr lang="en-US" altLang="zh-CN" sz="1800" b="0" dirty="0" err="1">
                <a:solidFill>
                  <a:srgbClr val="000000"/>
                </a:solidFill>
                <a:effectLst/>
                <a:latin typeface="DengXian-Regular"/>
              </a:rPr>
              <a:t>Biesialska</a:t>
            </a:r>
            <a:r>
              <a:rPr lang="en-US" altLang="zh-CN" sz="1800" b="0" dirty="0">
                <a:solidFill>
                  <a:srgbClr val="000000"/>
                </a:solidFill>
                <a:effectLst/>
                <a:latin typeface="DengXian-Regular"/>
              </a:rPr>
              <a:t>, and Marta R. Costa-</a:t>
            </a:r>
            <a:r>
              <a:rPr lang="en-US" altLang="zh-CN" sz="1800" b="0" dirty="0" err="1">
                <a:solidFill>
                  <a:srgbClr val="000000"/>
                </a:solidFill>
                <a:effectLst/>
                <a:latin typeface="DengXian-Regular"/>
              </a:rPr>
              <a:t>Jussa</a:t>
            </a:r>
            <a:r>
              <a:rPr lang="en-US" altLang="zh-CN" sz="1800" b="0" dirty="0">
                <a:solidFill>
                  <a:srgbClr val="000000"/>
                </a:solidFill>
                <a:effectLst/>
                <a:latin typeface="DengXian-Regular"/>
              </a:rPr>
              <a:t>. "Continual lifelong learning in natural language processing: A survey." </a:t>
            </a:r>
            <a:r>
              <a:rPr lang="en-US" altLang="zh-CN" sz="1800" b="0" dirty="0" err="1">
                <a:solidFill>
                  <a:srgbClr val="000000"/>
                </a:solidFill>
                <a:effectLst/>
                <a:latin typeface="DengXian-Regular"/>
              </a:rPr>
              <a:t>arXiv</a:t>
            </a:r>
            <a:r>
              <a:rPr lang="en-US" altLang="zh-CN" sz="1800" b="0" dirty="0">
                <a:solidFill>
                  <a:srgbClr val="000000"/>
                </a:solidFill>
                <a:effectLst/>
                <a:latin typeface="DengXian-Regular"/>
              </a:rPr>
              <a:t> preprint arXiv:2012.09823 (2020).</a:t>
            </a:r>
            <a:endParaRPr lang="zh-CN" altLang="en-US" dirty="0"/>
          </a:p>
        </p:txBody>
      </p:sp>
      <p:graphicFrame>
        <p:nvGraphicFramePr>
          <p:cNvPr id="6" name="表格 5">
            <a:extLst>
              <a:ext uri="{FF2B5EF4-FFF2-40B4-BE49-F238E27FC236}">
                <a16:creationId xmlns:a16="http://schemas.microsoft.com/office/drawing/2014/main" id="{39AAE35A-B2CB-5E96-AC7F-E82CCFF88562}"/>
              </a:ext>
            </a:extLst>
          </p:cNvPr>
          <p:cNvGraphicFramePr>
            <a:graphicFrameLocks noGrp="1"/>
          </p:cNvGraphicFramePr>
          <p:nvPr>
            <p:extLst>
              <p:ext uri="{D42A27DB-BD31-4B8C-83A1-F6EECF244321}">
                <p14:modId xmlns:p14="http://schemas.microsoft.com/office/powerpoint/2010/main" val="295141974"/>
              </p:ext>
            </p:extLst>
          </p:nvPr>
        </p:nvGraphicFramePr>
        <p:xfrm>
          <a:off x="1378426" y="3406317"/>
          <a:ext cx="9439910" cy="2346960"/>
        </p:xfrm>
        <a:graphic>
          <a:graphicData uri="http://schemas.openxmlformats.org/drawingml/2006/table">
            <a:tbl>
              <a:tblPr firstRow="1" firstCol="1" bandRow="1"/>
              <a:tblGrid>
                <a:gridCol w="4027170">
                  <a:extLst>
                    <a:ext uri="{9D8B030D-6E8A-4147-A177-3AD203B41FA5}">
                      <a16:colId xmlns:a16="http://schemas.microsoft.com/office/drawing/2014/main" val="2394885102"/>
                    </a:ext>
                  </a:extLst>
                </a:gridCol>
                <a:gridCol w="5412740">
                  <a:extLst>
                    <a:ext uri="{9D8B030D-6E8A-4147-A177-3AD203B41FA5}">
                      <a16:colId xmlns:a16="http://schemas.microsoft.com/office/drawing/2014/main" val="3092024389"/>
                    </a:ext>
                  </a:extLst>
                </a:gridCol>
              </a:tblGrid>
              <a:tr h="335280">
                <a:tc>
                  <a:txBody>
                    <a:bodyPr/>
                    <a:lstStyle/>
                    <a:p>
                      <a:pPr algn="l">
                        <a:lnSpc>
                          <a:spcPct val="107000"/>
                        </a:lnSpc>
                        <a:spcAft>
                          <a:spcPts val="800"/>
                        </a:spcAft>
                      </a:pPr>
                      <a:r>
                        <a:rPr lang="zh-CN" sz="16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性质</a:t>
                      </a:r>
                      <a:endParaRPr lang="zh-CN" sz="1100" kern="100" dirty="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定义</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3886849"/>
                  </a:ext>
                </a:extLst>
              </a:tr>
              <a:tr h="335280">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知识记忆</a:t>
                      </a:r>
                      <a:r>
                        <a:rPr lang="en-US"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(knowledge retention)</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模型不易产⽣遗忘灾难</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5060526"/>
                  </a:ext>
                </a:extLst>
              </a:tr>
              <a:tr h="335280">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前向迁移</a:t>
                      </a:r>
                      <a:r>
                        <a:rPr lang="en-US"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(forward transfer)</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利⽤旧知识学习新任务</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52142223"/>
                  </a:ext>
                </a:extLst>
              </a:tr>
              <a:tr h="335280">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后向迁移</a:t>
                      </a:r>
                      <a:r>
                        <a:rPr lang="en-US"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(backward transfer)</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新任务学习后提升旧任务</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1962084"/>
                  </a:ext>
                </a:extLst>
              </a:tr>
              <a:tr h="335280">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在线学习</a:t>
                      </a:r>
                      <a:r>
                        <a:rPr lang="en-US"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(online learning)</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连续数据流学习</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9817631"/>
                  </a:ext>
                </a:extLst>
              </a:tr>
              <a:tr h="335280">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⽆任务边界</a:t>
                      </a:r>
                      <a:r>
                        <a:rPr lang="en-US"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(No task boudaries)</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不需要明确的任务或数据定义</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2606338"/>
                  </a:ext>
                </a:extLst>
              </a:tr>
              <a:tr h="335280">
                <a:tc>
                  <a:txBody>
                    <a:bodyPr/>
                    <a:lstStyle/>
                    <a:p>
                      <a:pPr algn="l">
                        <a:lnSpc>
                          <a:spcPct val="107000"/>
                        </a:lnSpc>
                        <a:spcAft>
                          <a:spcPts val="800"/>
                        </a:spcAft>
                      </a:pPr>
                      <a:r>
                        <a:rPr lang="zh-CN"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固定模型容量</a:t>
                      </a:r>
                      <a:r>
                        <a:rPr lang="en-US" sz="16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(Fixed model capacity)</a:t>
                      </a:r>
                      <a:endParaRPr lang="zh-CN" sz="1100" kern="10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zh-CN" sz="16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模型⼤⼩不随任务和数据变化</a:t>
                      </a:r>
                      <a:endParaRPr lang="zh-CN" sz="1100" kern="100" dirty="0">
                        <a:solidFill>
                          <a:srgbClr val="000000"/>
                        </a:solidFill>
                        <a:effectLst/>
                        <a:latin typeface="Calibri" panose="020F0502020204030204" pitchFamily="34" charset="0"/>
                        <a:ea typeface="Calibri" panose="020F0502020204030204" pitchFamily="34" charset="0"/>
                      </a:endParaRPr>
                    </a:p>
                  </a:txBody>
                  <a:tcPr marL="68580" marR="73025" marT="254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3586415"/>
                  </a:ext>
                </a:extLst>
              </a:tr>
            </a:tbl>
          </a:graphicData>
        </a:graphic>
      </p:graphicFrame>
    </p:spTree>
    <p:extLst>
      <p:ext uri="{BB962C8B-B14F-4D97-AF65-F5344CB8AC3E}">
        <p14:creationId xmlns:p14="http://schemas.microsoft.com/office/powerpoint/2010/main" val="106581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4EC6149-5DC6-C55F-6AF1-00CF29E98F65}"/>
              </a:ext>
            </a:extLst>
          </p:cNvPr>
          <p:cNvPicPr>
            <a:picLocks noChangeAspect="1"/>
          </p:cNvPicPr>
          <p:nvPr/>
        </p:nvPicPr>
        <p:blipFill>
          <a:blip r:embed="rId2"/>
          <a:stretch>
            <a:fillRect/>
          </a:stretch>
        </p:blipFill>
        <p:spPr>
          <a:xfrm>
            <a:off x="2678381" y="821410"/>
            <a:ext cx="6840000" cy="5324180"/>
          </a:xfrm>
          <a:prstGeom prst="rect">
            <a:avLst/>
          </a:prstGeom>
        </p:spPr>
      </p:pic>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a:solidFill>
                  <a:srgbClr val="000000"/>
                </a:solidFill>
                <a:effectLst/>
                <a:latin typeface="DengXian-Light"/>
              </a:rPr>
              <a:t>Comparison of related ML paradigms</a:t>
            </a:r>
            <a:endParaRPr lang="zh-CN" altLang="en-US" b="1" dirty="0">
              <a:latin typeface="仿宋" panose="02010609060101010101" pitchFamily="49" charset="-122"/>
              <a:ea typeface="仿宋" panose="02010609060101010101" pitchFamily="49" charset="-122"/>
            </a:endParaRPr>
          </a:p>
        </p:txBody>
      </p:sp>
      <p:sp>
        <p:nvSpPr>
          <p:cNvPr id="5" name="文本框 4">
            <a:extLst>
              <a:ext uri="{FF2B5EF4-FFF2-40B4-BE49-F238E27FC236}">
                <a16:creationId xmlns:a16="http://schemas.microsoft.com/office/drawing/2014/main" id="{2C863584-BCB3-1136-6426-46FD7CE00CB2}"/>
              </a:ext>
            </a:extLst>
          </p:cNvPr>
          <p:cNvSpPr txBox="1"/>
          <p:nvPr/>
        </p:nvSpPr>
        <p:spPr>
          <a:xfrm>
            <a:off x="906134" y="5965750"/>
            <a:ext cx="11160000" cy="923330"/>
          </a:xfrm>
          <a:prstGeom prst="rect">
            <a:avLst/>
          </a:prstGeom>
          <a:noFill/>
        </p:spPr>
        <p:txBody>
          <a:bodyPr wrap="square">
            <a:spAutoFit/>
          </a:bodyPr>
          <a:lstStyle/>
          <a:p>
            <a:r>
              <a:rPr lang="en-US" altLang="zh-CN" sz="1800" b="0" dirty="0" err="1">
                <a:solidFill>
                  <a:srgbClr val="000000"/>
                </a:solidFill>
                <a:effectLst/>
                <a:latin typeface="DengXian-Regular"/>
              </a:rPr>
              <a:t>Biesialska</a:t>
            </a:r>
            <a:r>
              <a:rPr lang="en-US" altLang="zh-CN" sz="1800" b="0" dirty="0">
                <a:solidFill>
                  <a:srgbClr val="000000"/>
                </a:solidFill>
                <a:effectLst/>
                <a:latin typeface="DengXian-Regular"/>
              </a:rPr>
              <a:t>, Magdalena, Katarzyna </a:t>
            </a:r>
            <a:r>
              <a:rPr lang="en-US" altLang="zh-CN" sz="1800" b="0" dirty="0" err="1">
                <a:solidFill>
                  <a:srgbClr val="000000"/>
                </a:solidFill>
                <a:effectLst/>
                <a:latin typeface="DengXian-Regular"/>
              </a:rPr>
              <a:t>Biesialska</a:t>
            </a:r>
            <a:r>
              <a:rPr lang="en-US" altLang="zh-CN" sz="1800" b="0" dirty="0">
                <a:solidFill>
                  <a:srgbClr val="000000"/>
                </a:solidFill>
                <a:effectLst/>
                <a:latin typeface="DengXian-Regular"/>
              </a:rPr>
              <a:t>, and Marta R. Costa-</a:t>
            </a:r>
            <a:r>
              <a:rPr lang="en-US" altLang="zh-CN" sz="1800" b="0" dirty="0" err="1">
                <a:solidFill>
                  <a:srgbClr val="000000"/>
                </a:solidFill>
                <a:effectLst/>
                <a:latin typeface="DengXian-Regular"/>
              </a:rPr>
              <a:t>Jussa</a:t>
            </a:r>
            <a:r>
              <a:rPr lang="en-US" altLang="zh-CN" sz="1800" b="0" dirty="0">
                <a:solidFill>
                  <a:srgbClr val="000000"/>
                </a:solidFill>
                <a:effectLst/>
                <a:latin typeface="DengXian-Regular"/>
              </a:rPr>
              <a:t>. "Continual lifelong learning in natural language processing: A survey." </a:t>
            </a:r>
            <a:r>
              <a:rPr lang="en-US" altLang="zh-CN" sz="1800" b="0" dirty="0" err="1">
                <a:solidFill>
                  <a:srgbClr val="000000"/>
                </a:solidFill>
                <a:effectLst/>
                <a:latin typeface="DengXian-Regular"/>
              </a:rPr>
              <a:t>arXiv</a:t>
            </a:r>
            <a:r>
              <a:rPr lang="en-US" altLang="zh-CN" sz="1800" b="0" dirty="0">
                <a:solidFill>
                  <a:srgbClr val="000000"/>
                </a:solidFill>
                <a:effectLst/>
                <a:latin typeface="DengXian-Regular"/>
              </a:rPr>
              <a:t> preprint arXiv:2012.09823 (2020).</a:t>
            </a:r>
            <a:endParaRPr lang="zh-CN" altLang="en-US" dirty="0"/>
          </a:p>
        </p:txBody>
      </p:sp>
    </p:spTree>
    <p:extLst>
      <p:ext uri="{BB962C8B-B14F-4D97-AF65-F5344CB8AC3E}">
        <p14:creationId xmlns:p14="http://schemas.microsoft.com/office/powerpoint/2010/main" val="1225324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a:solidFill>
                  <a:srgbClr val="000000"/>
                </a:solidFill>
                <a:effectLst/>
                <a:latin typeface="DengXian-Light"/>
              </a:rPr>
              <a:t>Forgetting</a:t>
            </a:r>
            <a:endParaRPr lang="zh-CN" altLang="en-US" b="1"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39E92EF0-1C53-AD10-85C2-B4E30AF64AC0}"/>
              </a:ext>
            </a:extLst>
          </p:cNvPr>
          <p:cNvSpPr txBox="1"/>
          <p:nvPr/>
        </p:nvSpPr>
        <p:spPr>
          <a:xfrm>
            <a:off x="1167152" y="1874728"/>
            <a:ext cx="9862458" cy="3108543"/>
          </a:xfrm>
          <a:prstGeom prst="rect">
            <a:avLst/>
          </a:prstGeom>
          <a:noFill/>
        </p:spPr>
        <p:txBody>
          <a:bodyPr wrap="square">
            <a:spAutoFit/>
          </a:bodyPr>
          <a:lstStyle/>
          <a:p>
            <a:r>
              <a:rPr lang="en-US" altLang="zh-CN" sz="2800" b="0" dirty="0">
                <a:solidFill>
                  <a:srgbClr val="000000"/>
                </a:solidFill>
                <a:effectLst/>
                <a:latin typeface="ArialMT"/>
              </a:rPr>
              <a:t>• </a:t>
            </a:r>
            <a:r>
              <a:rPr lang="en-US" altLang="zh-CN" sz="2800" b="0" dirty="0">
                <a:solidFill>
                  <a:srgbClr val="000000"/>
                </a:solidFill>
                <a:effectLst/>
                <a:latin typeface="DengXian-Regular"/>
              </a:rPr>
              <a:t>Distribution of original dataset: A </a:t>
            </a:r>
          </a:p>
          <a:p>
            <a:r>
              <a:rPr lang="en-US" altLang="zh-CN" sz="2800" b="0" dirty="0">
                <a:solidFill>
                  <a:srgbClr val="000000"/>
                </a:solidFill>
                <a:effectLst/>
                <a:latin typeface="ArialMT"/>
              </a:rPr>
              <a:t>• </a:t>
            </a:r>
            <a:r>
              <a:rPr lang="en-US" altLang="zh-CN" sz="2800" b="0" dirty="0">
                <a:solidFill>
                  <a:srgbClr val="000000"/>
                </a:solidFill>
                <a:effectLst/>
                <a:latin typeface="DengXian-Regular"/>
              </a:rPr>
              <a:t>Distribution of new samples: B </a:t>
            </a:r>
          </a:p>
          <a:p>
            <a:r>
              <a:rPr lang="en-US" altLang="zh-CN" sz="2800" b="0" dirty="0">
                <a:solidFill>
                  <a:srgbClr val="000000"/>
                </a:solidFill>
                <a:effectLst/>
                <a:latin typeface="ArialMT"/>
              </a:rPr>
              <a:t>• </a:t>
            </a:r>
            <a:r>
              <a:rPr lang="en-US" altLang="zh-CN" sz="2800" b="0" dirty="0">
                <a:solidFill>
                  <a:srgbClr val="000000"/>
                </a:solidFill>
                <a:effectLst/>
                <a:latin typeface="DengXian-Regular"/>
              </a:rPr>
              <a:t>Distribution shift A </a:t>
            </a:r>
            <a:r>
              <a:rPr lang="en-US" altLang="zh-CN" sz="2800" b="0" dirty="0">
                <a:solidFill>
                  <a:srgbClr val="000000"/>
                </a:solidFill>
                <a:effectLst/>
                <a:latin typeface="Wingdings-Regular"/>
              </a:rPr>
              <a:t>ð </a:t>
            </a:r>
            <a:r>
              <a:rPr lang="en-US" altLang="zh-CN" sz="2800" b="0" dirty="0">
                <a:solidFill>
                  <a:srgbClr val="000000"/>
                </a:solidFill>
                <a:effectLst/>
                <a:latin typeface="DengXian-Regular"/>
              </a:rPr>
              <a:t>B </a:t>
            </a:r>
          </a:p>
          <a:p>
            <a:r>
              <a:rPr lang="en-US" altLang="zh-CN" sz="2800" b="0" dirty="0">
                <a:solidFill>
                  <a:srgbClr val="000000"/>
                </a:solidFill>
                <a:effectLst/>
                <a:latin typeface="ArialMT"/>
              </a:rPr>
              <a:t>• </a:t>
            </a:r>
            <a:r>
              <a:rPr lang="en-US" altLang="zh-CN" sz="2800" b="0" dirty="0">
                <a:solidFill>
                  <a:srgbClr val="000000"/>
                </a:solidFill>
                <a:effectLst/>
                <a:latin typeface="DengXian-Regular"/>
              </a:rPr>
              <a:t>Performance on both A &amp; B matter! </a:t>
            </a:r>
          </a:p>
          <a:p>
            <a:r>
              <a:rPr lang="en-US" altLang="zh-CN" sz="2800" b="0" dirty="0">
                <a:solidFill>
                  <a:srgbClr val="000000"/>
                </a:solidFill>
                <a:effectLst/>
                <a:latin typeface="ArialMT"/>
              </a:rPr>
              <a:t>    </a:t>
            </a:r>
            <a:r>
              <a:rPr lang="en-US" altLang="zh-CN" sz="2400" b="0" dirty="0">
                <a:solidFill>
                  <a:srgbClr val="000000"/>
                </a:solidFill>
                <a:effectLst/>
                <a:latin typeface="ArialMT"/>
              </a:rPr>
              <a:t>• </a:t>
            </a:r>
            <a:r>
              <a:rPr lang="en-US" altLang="zh-CN" sz="2400" b="0" dirty="0">
                <a:solidFill>
                  <a:srgbClr val="000000"/>
                </a:solidFill>
                <a:effectLst/>
                <a:latin typeface="DengXian-Regular"/>
              </a:rPr>
              <a:t>Build general models is the trend. </a:t>
            </a:r>
          </a:p>
          <a:p>
            <a:r>
              <a:rPr lang="en-US" altLang="zh-CN" sz="2800" b="0" dirty="0">
                <a:solidFill>
                  <a:srgbClr val="000000"/>
                </a:solidFill>
                <a:effectLst/>
                <a:latin typeface="ArialMT"/>
              </a:rPr>
              <a:t>• </a:t>
            </a:r>
            <a:r>
              <a:rPr lang="en-US" altLang="zh-CN" sz="2800" b="1" dirty="0">
                <a:solidFill>
                  <a:srgbClr val="000000"/>
                </a:solidFill>
                <a:effectLst/>
                <a:latin typeface="DengXian-Bold"/>
              </a:rPr>
              <a:t>“Forgetting issue”</a:t>
            </a:r>
            <a:r>
              <a:rPr lang="en-US" altLang="zh-CN" sz="2800" b="0" dirty="0">
                <a:solidFill>
                  <a:srgbClr val="000000"/>
                </a:solidFill>
                <a:effectLst/>
                <a:latin typeface="DengXian-Regular"/>
              </a:rPr>
              <a:t>: if we only train on B, </a:t>
            </a:r>
            <a:r>
              <a:rPr lang="en-US" altLang="zh-CN" sz="2800" b="0" u="sng" dirty="0">
                <a:solidFill>
                  <a:srgbClr val="000000"/>
                </a:solidFill>
                <a:effectLst/>
                <a:latin typeface="DengXian-Regular"/>
              </a:rPr>
              <a:t>performance on A will drop</a:t>
            </a:r>
            <a:endParaRPr lang="zh-CN" altLang="en-US" sz="2800" u="sng" dirty="0"/>
          </a:p>
        </p:txBody>
      </p:sp>
    </p:spTree>
    <p:extLst>
      <p:ext uri="{BB962C8B-B14F-4D97-AF65-F5344CB8AC3E}">
        <p14:creationId xmlns:p14="http://schemas.microsoft.com/office/powerpoint/2010/main" val="10702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a:solidFill>
                  <a:srgbClr val="000000"/>
                </a:solidFill>
                <a:effectLst/>
                <a:latin typeface="DengXian-Light"/>
              </a:rPr>
              <a:t>LLM paradigm(</a:t>
            </a:r>
            <a:r>
              <a:rPr lang="en-US" altLang="zh-CN" sz="3200" b="1" dirty="0" err="1">
                <a:solidFill>
                  <a:srgbClr val="000000"/>
                </a:solidFill>
                <a:effectLst/>
                <a:latin typeface="DengXian-Light"/>
              </a:rPr>
              <a:t>Pretrain+SFT</a:t>
            </a:r>
            <a:r>
              <a:rPr lang="en-US" altLang="zh-CN" sz="3200" b="1" dirty="0">
                <a:solidFill>
                  <a:srgbClr val="000000"/>
                </a:solidFill>
                <a:effectLst/>
                <a:latin typeface="DengXian-Light"/>
              </a:rPr>
              <a:t>)</a:t>
            </a:r>
            <a:endParaRPr lang="zh-CN" altLang="en-US" b="1" dirty="0">
              <a:latin typeface="仿宋" panose="02010609060101010101" pitchFamily="49" charset="-122"/>
              <a:ea typeface="仿宋" panose="02010609060101010101" pitchFamily="49" charset="-122"/>
            </a:endParaRPr>
          </a:p>
        </p:txBody>
      </p:sp>
      <p:graphicFrame>
        <p:nvGraphicFramePr>
          <p:cNvPr id="2" name="表格 1">
            <a:extLst>
              <a:ext uri="{FF2B5EF4-FFF2-40B4-BE49-F238E27FC236}">
                <a16:creationId xmlns:a16="http://schemas.microsoft.com/office/drawing/2014/main" id="{EA5ED2A1-8F5C-963F-8D56-24CB80D5480A}"/>
              </a:ext>
            </a:extLst>
          </p:cNvPr>
          <p:cNvGraphicFramePr>
            <a:graphicFrameLocks noGrp="1"/>
          </p:cNvGraphicFramePr>
          <p:nvPr>
            <p:extLst>
              <p:ext uri="{D42A27DB-BD31-4B8C-83A1-F6EECF244321}">
                <p14:modId xmlns:p14="http://schemas.microsoft.com/office/powerpoint/2010/main" val="301819830"/>
              </p:ext>
            </p:extLst>
          </p:nvPr>
        </p:nvGraphicFramePr>
        <p:xfrm>
          <a:off x="840581" y="1465580"/>
          <a:ext cx="10515600" cy="3926840"/>
        </p:xfrm>
        <a:graphic>
          <a:graphicData uri="http://schemas.openxmlformats.org/drawingml/2006/table">
            <a:tbl>
              <a:tblPr firstRow="1" firstCol="1" bandRow="1"/>
              <a:tblGrid>
                <a:gridCol w="4373880">
                  <a:extLst>
                    <a:ext uri="{9D8B030D-6E8A-4147-A177-3AD203B41FA5}">
                      <a16:colId xmlns:a16="http://schemas.microsoft.com/office/drawing/2014/main" val="3186168370"/>
                    </a:ext>
                  </a:extLst>
                </a:gridCol>
                <a:gridCol w="848995">
                  <a:extLst>
                    <a:ext uri="{9D8B030D-6E8A-4147-A177-3AD203B41FA5}">
                      <a16:colId xmlns:a16="http://schemas.microsoft.com/office/drawing/2014/main" val="1393240653"/>
                    </a:ext>
                  </a:extLst>
                </a:gridCol>
                <a:gridCol w="5292725">
                  <a:extLst>
                    <a:ext uri="{9D8B030D-6E8A-4147-A177-3AD203B41FA5}">
                      <a16:colId xmlns:a16="http://schemas.microsoft.com/office/drawing/2014/main" val="1602685028"/>
                    </a:ext>
                  </a:extLst>
                </a:gridCol>
              </a:tblGrid>
              <a:tr h="388620">
                <a:tc>
                  <a:txBody>
                    <a:bodyPr/>
                    <a:lstStyle/>
                    <a:p>
                      <a:pPr algn="ctr">
                        <a:lnSpc>
                          <a:spcPct val="107000"/>
                        </a:lnSpc>
                        <a:spcAft>
                          <a:spcPts val="800"/>
                        </a:spcAft>
                      </a:pP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性质</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1100"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说明</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5198275"/>
                  </a:ext>
                </a:extLst>
              </a:tr>
              <a:tr h="991870">
                <a:tc>
                  <a:txBody>
                    <a:bodyPr/>
                    <a:lstStyle/>
                    <a:p>
                      <a:pPr algn="l">
                        <a:lnSpc>
                          <a:spcPct val="107000"/>
                        </a:lnSpc>
                        <a:spcAft>
                          <a:spcPts val="800"/>
                        </a:spcAft>
                      </a:pP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知识记忆</a:t>
                      </a:r>
                      <a:r>
                        <a:rPr lang="en-US"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(knowledge retention)</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en-US" sz="2000" kern="100" dirty="0">
                          <a:solidFill>
                            <a:srgbClr val="000000"/>
                          </a:solidFill>
                          <a:effectLst/>
                          <a:latin typeface="等线" panose="02010600030101010101" pitchFamily="2" charset="-122"/>
                          <a:ea typeface="Calibri" panose="020F0502020204030204" pitchFamily="34" charset="0"/>
                          <a:cs typeface="等线" panose="02010600030101010101" pitchFamily="2" charset="-122"/>
                        </a:rPr>
                        <a:t>LLM </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预 训 练 后 ， 具 备 世 界 知 识 ， ⼩ 规 模</a:t>
                      </a:r>
                      <a:r>
                        <a:rPr lang="en-US"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 finetune</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不易对</a:t>
                      </a:r>
                      <a:r>
                        <a:rPr lang="en-US"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LLM</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造成遗忘灾难。</a:t>
                      </a:r>
                      <a:r>
                        <a:rPr lang="zh-CN" sz="2000" b="1"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但⼤规模数据续训会造成。</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7697745"/>
                  </a:ext>
                </a:extLst>
              </a:tr>
              <a:tr h="690245">
                <a:tc>
                  <a:txBody>
                    <a:bodyPr/>
                    <a:lstStyle/>
                    <a:p>
                      <a:pPr algn="l">
                        <a:lnSpc>
                          <a:spcPct val="107000"/>
                        </a:lnSpc>
                        <a:spcAft>
                          <a:spcPts val="800"/>
                        </a:spcAft>
                      </a:pP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前向迁移</a:t>
                      </a:r>
                      <a:r>
                        <a:rPr lang="en-US"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(forward transfer)</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基 于 世 界 知 识 的 </a:t>
                      </a:r>
                      <a:r>
                        <a:rPr lang="en-US" sz="2000" b="1"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Zero shot </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a:t>
                      </a:r>
                      <a:r>
                        <a:rPr lang="en-US"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 few shot </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a:t>
                      </a:r>
                      <a:r>
                        <a:rPr lang="en-US"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 finetune</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97051925"/>
                  </a:ext>
                </a:extLst>
              </a:tr>
              <a:tr h="690245">
                <a:tc>
                  <a:txBody>
                    <a:bodyPr/>
                    <a:lstStyle/>
                    <a:p>
                      <a:pPr algn="l">
                        <a:lnSpc>
                          <a:spcPct val="107000"/>
                        </a:lnSpc>
                        <a:spcAft>
                          <a:spcPts val="800"/>
                        </a:spcAft>
                      </a:pPr>
                      <a:r>
                        <a:rPr lang="zh-CN"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后向迁移</a:t>
                      </a:r>
                      <a:r>
                        <a:rPr lang="en-US"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(backward transfer)</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150"/>
                        </a:spcAft>
                      </a:pPr>
                      <a:r>
                        <a:rPr lang="en-US" sz="2000" kern="100" dirty="0">
                          <a:solidFill>
                            <a:srgbClr val="000000"/>
                          </a:solidFill>
                          <a:effectLst/>
                          <a:latin typeface="等线" panose="02010600030101010101" pitchFamily="2" charset="-122"/>
                          <a:ea typeface="Calibri" panose="020F0502020204030204" pitchFamily="34" charset="0"/>
                          <a:cs typeface="等线" panose="02010600030101010101" pitchFamily="2" charset="-122"/>
                        </a:rPr>
                        <a:t>Finetune</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后会可能会造成部分任务的性能下降</a:t>
                      </a:r>
                      <a:endParaRPr lang="zh-CN" sz="1100" kern="100" dirty="0">
                        <a:solidFill>
                          <a:srgbClr val="000000"/>
                        </a:solidFill>
                        <a:effectLst/>
                        <a:latin typeface="Calibri" panose="020F0502020204030204" pitchFamily="34" charset="0"/>
                        <a:ea typeface="Calibri" panose="020F0502020204030204" pitchFamily="34" charset="0"/>
                      </a:endParaRPr>
                    </a:p>
                    <a:p>
                      <a:pPr algn="l">
                        <a:lnSpc>
                          <a:spcPct val="107000"/>
                        </a:lnSpc>
                        <a:spcAft>
                          <a:spcPts val="800"/>
                        </a:spcAft>
                      </a:pP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⼆次</a:t>
                      </a:r>
                      <a:r>
                        <a:rPr lang="en-US"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finetune</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会损失⾸次</a:t>
                      </a:r>
                      <a:r>
                        <a:rPr lang="en-US"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finetune</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性能。</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8338326"/>
                  </a:ext>
                </a:extLst>
              </a:tr>
              <a:tr h="388620">
                <a:tc>
                  <a:txBody>
                    <a:bodyPr/>
                    <a:lstStyle/>
                    <a:p>
                      <a:pPr algn="l">
                        <a:lnSpc>
                          <a:spcPct val="107000"/>
                        </a:lnSpc>
                        <a:spcAft>
                          <a:spcPts val="800"/>
                        </a:spcAft>
                      </a:pPr>
                      <a:r>
                        <a:rPr lang="zh-CN"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在线学习</a:t>
                      </a:r>
                      <a:r>
                        <a:rPr lang="en-US"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(online learning)</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离线预训练、微调。</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54313515"/>
                  </a:ext>
                </a:extLst>
              </a:tr>
              <a:tr h="388620">
                <a:tc>
                  <a:txBody>
                    <a:bodyPr/>
                    <a:lstStyle/>
                    <a:p>
                      <a:pPr algn="l">
                        <a:lnSpc>
                          <a:spcPct val="107000"/>
                        </a:lnSpc>
                        <a:spcAft>
                          <a:spcPts val="800"/>
                        </a:spcAft>
                      </a:pPr>
                      <a:r>
                        <a:rPr lang="zh-CN"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⽆任务边界</a:t>
                      </a:r>
                      <a:r>
                        <a:rPr lang="en-US"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(No task boudaries)</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en-US" sz="2000" b="1" kern="100" dirty="0">
                          <a:solidFill>
                            <a:srgbClr val="000000"/>
                          </a:solidFill>
                          <a:effectLst/>
                          <a:latin typeface="等线" panose="02010600030101010101" pitchFamily="2" charset="-122"/>
                          <a:ea typeface="Calibri" panose="020F0502020204030204" pitchFamily="34" charset="0"/>
                          <a:cs typeface="等线" panose="02010600030101010101" pitchFamily="2" charset="-122"/>
                        </a:rPr>
                        <a:t>Unsupervised</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预训练、微调，不区分任务。</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33318604"/>
                  </a:ext>
                </a:extLst>
              </a:tr>
              <a:tr h="388620">
                <a:tc>
                  <a:txBody>
                    <a:bodyPr/>
                    <a:lstStyle/>
                    <a:p>
                      <a:pPr algn="l">
                        <a:lnSpc>
                          <a:spcPct val="107000"/>
                        </a:lnSpc>
                        <a:spcAft>
                          <a:spcPts val="800"/>
                        </a:spcAft>
                      </a:pP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固定模型容量</a:t>
                      </a:r>
                      <a:r>
                        <a:rPr lang="en-US"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(Fixed model capacity)</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dirty="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a:lnSpc>
                          <a:spcPct val="107000"/>
                        </a:lnSpc>
                        <a:spcAft>
                          <a:spcPts val="800"/>
                        </a:spcAft>
                      </a:pPr>
                      <a:r>
                        <a:rPr lang="en-US" sz="2000" kern="100" dirty="0">
                          <a:solidFill>
                            <a:srgbClr val="000000"/>
                          </a:solidFill>
                          <a:effectLst/>
                          <a:latin typeface="等线" panose="02010600030101010101" pitchFamily="2" charset="-122"/>
                          <a:ea typeface="Calibri" panose="020F0502020204030204" pitchFamily="34" charset="0"/>
                          <a:cs typeface="等线" panose="02010600030101010101" pitchFamily="2" charset="-122"/>
                        </a:rPr>
                        <a:t>LLM</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预训练后</a:t>
                      </a:r>
                      <a:r>
                        <a:rPr lang="zh-CN" sz="2000" b="1"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⼤⼩不变</a:t>
                      </a: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129540" marT="1397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71900723"/>
                  </a:ext>
                </a:extLst>
              </a:tr>
            </a:tbl>
          </a:graphicData>
        </a:graphic>
      </p:graphicFrame>
    </p:spTree>
    <p:extLst>
      <p:ext uri="{BB962C8B-B14F-4D97-AF65-F5344CB8AC3E}">
        <p14:creationId xmlns:p14="http://schemas.microsoft.com/office/powerpoint/2010/main" val="270132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F4E7CAD-8082-48BB-981D-2529423E3831}"/>
              </a:ext>
            </a:extLst>
          </p:cNvPr>
          <p:cNvPicPr>
            <a:picLocks noChangeAspect="1"/>
          </p:cNvPicPr>
          <p:nvPr/>
        </p:nvPicPr>
        <p:blipFill>
          <a:blip r:embed="rId2"/>
          <a:stretch>
            <a:fillRect/>
          </a:stretch>
        </p:blipFill>
        <p:spPr>
          <a:xfrm>
            <a:off x="114532" y="3305342"/>
            <a:ext cx="6045802" cy="1701984"/>
          </a:xfrm>
          <a:prstGeom prst="rect">
            <a:avLst/>
          </a:prstGeom>
        </p:spPr>
      </p:pic>
      <p:pic>
        <p:nvPicPr>
          <p:cNvPr id="14" name="Picture 30499">
            <a:extLst>
              <a:ext uri="{FF2B5EF4-FFF2-40B4-BE49-F238E27FC236}">
                <a16:creationId xmlns:a16="http://schemas.microsoft.com/office/drawing/2014/main" id="{78AA2ECE-EE69-4F29-063E-63A5419AEB9A}"/>
              </a:ext>
            </a:extLst>
          </p:cNvPr>
          <p:cNvPicPr/>
          <p:nvPr/>
        </p:nvPicPr>
        <p:blipFill>
          <a:blip r:embed="rId3"/>
          <a:stretch>
            <a:fillRect/>
          </a:stretch>
        </p:blipFill>
        <p:spPr>
          <a:xfrm>
            <a:off x="5371275" y="2724092"/>
            <a:ext cx="6098540" cy="2864485"/>
          </a:xfrm>
          <a:prstGeom prst="rect">
            <a:avLst/>
          </a:prstGeom>
        </p:spPr>
      </p:pic>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a:solidFill>
                  <a:srgbClr val="000000"/>
                </a:solidFill>
                <a:effectLst/>
                <a:latin typeface="仿宋" panose="02010609060101010101" pitchFamily="49" charset="-122"/>
                <a:ea typeface="仿宋" panose="02010609060101010101" pitchFamily="49" charset="-122"/>
              </a:rPr>
              <a:t>Sparse </a:t>
            </a:r>
            <a:r>
              <a:rPr lang="en-US" altLang="zh-CN" sz="3600" b="1" dirty="0" err="1">
                <a:solidFill>
                  <a:srgbClr val="000000"/>
                </a:solidFill>
                <a:effectLst/>
                <a:latin typeface="仿宋" panose="02010609060101010101" pitchFamily="49" charset="-122"/>
                <a:ea typeface="仿宋" panose="02010609060101010101" pitchFamily="49" charset="-122"/>
              </a:rPr>
              <a:t>MoE</a:t>
            </a:r>
            <a:endParaRPr lang="zh-CN" altLang="en-US" sz="3600" b="1" dirty="0">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18EE8F25-AE60-0B8B-FF30-E93BBB0FCF3C}"/>
                  </a:ext>
                </a:extLst>
              </p:cNvPr>
              <p:cNvSpPr txBox="1"/>
              <p:nvPr/>
            </p:nvSpPr>
            <p:spPr>
              <a:xfrm>
                <a:off x="518400" y="1058637"/>
                <a:ext cx="11160000" cy="646331"/>
              </a:xfrm>
              <a:prstGeom prst="rect">
                <a:avLst/>
              </a:prstGeom>
              <a:noFill/>
            </p:spPr>
            <p:txBody>
              <a:bodyPr wrap="square">
                <a:spAutoFit/>
              </a:bodyPr>
              <a:lstStyle/>
              <a:p>
                <a:r>
                  <a:rPr lang="zh-CN" altLang="en-US" sz="1800" b="0" dirty="0">
                    <a:solidFill>
                      <a:srgbClr val="000000"/>
                    </a:solidFill>
                    <a:effectLst/>
                    <a:latin typeface="+mn-ea"/>
                  </a:rPr>
                  <a:t>设</a:t>
                </a:r>
                <a14:m>
                  <m:oMath xmlns:m="http://schemas.openxmlformats.org/officeDocument/2006/math">
                    <m:r>
                      <a:rPr lang="en-US" altLang="zh-CN" sz="1800" b="0" i="1" smtClean="0">
                        <a:solidFill>
                          <a:srgbClr val="000000"/>
                        </a:solidFill>
                        <a:effectLst/>
                        <a:latin typeface="Cambria Math" panose="02040503050406030204" pitchFamily="18" charset="0"/>
                      </a:rPr>
                      <m:t>𝐺</m:t>
                    </m:r>
                    <m:d>
                      <m:dPr>
                        <m:ctrlPr>
                          <a:rPr lang="en-US" altLang="zh-CN" sz="1800" b="0" i="1" smtClean="0">
                            <a:solidFill>
                              <a:srgbClr val="000000"/>
                            </a:solidFill>
                            <a:effectLst/>
                            <a:latin typeface="Cambria Math" panose="02040503050406030204" pitchFamily="18" charset="0"/>
                          </a:rPr>
                        </m:ctrlPr>
                      </m:dPr>
                      <m:e>
                        <m:r>
                          <a:rPr lang="en-US" altLang="zh-CN" sz="1800" b="0" i="1" smtClean="0">
                            <a:solidFill>
                              <a:srgbClr val="000000"/>
                            </a:solidFill>
                            <a:effectLst/>
                            <a:latin typeface="Cambria Math" panose="02040503050406030204" pitchFamily="18" charset="0"/>
                          </a:rPr>
                          <m:t>𝑥</m:t>
                        </m:r>
                      </m:e>
                    </m:d>
                  </m:oMath>
                </a14:m>
                <a:r>
                  <a:rPr lang="zh-CN" altLang="en-US" sz="1800" b="0" dirty="0">
                    <a:solidFill>
                      <a:srgbClr val="000000"/>
                    </a:solidFill>
                    <a:effectLst/>
                    <a:latin typeface="+mn-ea"/>
                  </a:rPr>
                  <a:t>和</a:t>
                </a:r>
                <a14:m>
                  <m:oMath xmlns:m="http://schemas.openxmlformats.org/officeDocument/2006/math">
                    <m:r>
                      <a:rPr lang="en-US" altLang="zh-CN" sz="1800" b="0" i="1" dirty="0" smtClean="0">
                        <a:solidFill>
                          <a:srgbClr val="000000"/>
                        </a:solidFill>
                        <a:effectLst/>
                        <a:latin typeface="Cambria Math" panose="02040503050406030204" pitchFamily="18" charset="0"/>
                      </a:rPr>
                      <m:t>𝐸</m:t>
                    </m:r>
                    <m:d>
                      <m:dPr>
                        <m:ctrlPr>
                          <a:rPr lang="en-US" altLang="zh-CN" sz="1800" b="0" i="1" dirty="0" smtClean="0">
                            <a:solidFill>
                              <a:srgbClr val="000000"/>
                            </a:solidFill>
                            <a:effectLst/>
                            <a:latin typeface="Cambria Math" panose="02040503050406030204" pitchFamily="18" charset="0"/>
                          </a:rPr>
                        </m:ctrlPr>
                      </m:dPr>
                      <m:e>
                        <m:r>
                          <a:rPr lang="en-US" altLang="zh-CN" sz="1800" b="0" i="1" dirty="0" smtClean="0">
                            <a:solidFill>
                              <a:srgbClr val="000000"/>
                            </a:solidFill>
                            <a:effectLst/>
                            <a:latin typeface="Cambria Math" panose="02040503050406030204" pitchFamily="18" charset="0"/>
                          </a:rPr>
                          <m:t>𝑥</m:t>
                        </m:r>
                      </m:e>
                    </m:d>
                  </m:oMath>
                </a14:m>
                <a:r>
                  <a:rPr lang="zh-CN" altLang="en-US" sz="1800" b="0" dirty="0">
                    <a:solidFill>
                      <a:srgbClr val="000000"/>
                    </a:solidFill>
                    <a:effectLst/>
                    <a:latin typeface="+mn-ea"/>
                  </a:rPr>
                  <a:t>分别是 </a:t>
                </a:r>
                <a:r>
                  <a:rPr lang="en-US" altLang="zh-CN" sz="1800" b="0" dirty="0">
                    <a:solidFill>
                      <a:srgbClr val="000000"/>
                    </a:solidFill>
                    <a:effectLst/>
                    <a:latin typeface="+mn-ea"/>
                  </a:rPr>
                  <a:t>gating network </a:t>
                </a:r>
                <a:r>
                  <a:rPr lang="zh-CN" altLang="en-US" sz="1800" b="0" dirty="0">
                    <a:solidFill>
                      <a:srgbClr val="000000"/>
                    </a:solidFill>
                    <a:effectLst/>
                    <a:latin typeface="+mn-ea"/>
                  </a:rPr>
                  <a:t>和第</a:t>
                </a:r>
                <a14:m>
                  <m:oMath xmlns:m="http://schemas.openxmlformats.org/officeDocument/2006/math">
                    <m:r>
                      <a:rPr lang="en-US" altLang="zh-CN" sz="1800" b="0" i="1" smtClean="0">
                        <a:solidFill>
                          <a:srgbClr val="000000"/>
                        </a:solidFill>
                        <a:effectLst/>
                        <a:latin typeface="Cambria Math" panose="02040503050406030204" pitchFamily="18" charset="0"/>
                      </a:rPr>
                      <m:t>𝑖</m:t>
                    </m:r>
                  </m:oMath>
                </a14:m>
                <a:r>
                  <a:rPr lang="zh-CN" altLang="en-US" sz="1800" b="0" dirty="0">
                    <a:solidFill>
                      <a:srgbClr val="000000"/>
                    </a:solidFill>
                    <a:effectLst/>
                    <a:latin typeface="+mn-ea"/>
                  </a:rPr>
                  <a:t>个 </a:t>
                </a:r>
                <a:r>
                  <a:rPr lang="en-US" altLang="zh-CN" sz="1800" b="0" dirty="0">
                    <a:solidFill>
                      <a:srgbClr val="000000"/>
                    </a:solidFill>
                    <a:effectLst/>
                    <a:latin typeface="+mn-ea"/>
                  </a:rPr>
                  <a:t>expert </a:t>
                </a:r>
                <a:r>
                  <a:rPr lang="zh-CN" altLang="en-US" sz="1800" b="0" dirty="0">
                    <a:solidFill>
                      <a:srgbClr val="000000"/>
                    </a:solidFill>
                    <a:effectLst/>
                    <a:latin typeface="+mn-ea"/>
                  </a:rPr>
                  <a:t>的输出，对于在当前</a:t>
                </a:r>
                <a:r>
                  <a:rPr lang="en-US" altLang="zh-CN" sz="1800" b="0" dirty="0">
                    <a:solidFill>
                      <a:srgbClr val="000000"/>
                    </a:solidFill>
                    <a:effectLst/>
                    <a:latin typeface="+mn-ea"/>
                  </a:rPr>
                  <a:t>position</a:t>
                </a:r>
                <a:r>
                  <a:rPr lang="zh-CN" altLang="en-US" sz="1800" b="0" dirty="0">
                    <a:solidFill>
                      <a:srgbClr val="000000"/>
                    </a:solidFill>
                    <a:effectLst/>
                    <a:latin typeface="+mn-ea"/>
                  </a:rPr>
                  <a:t>的输⼊</a:t>
                </a:r>
                <a14:m>
                  <m:oMath xmlns:m="http://schemas.openxmlformats.org/officeDocument/2006/math">
                    <m:r>
                      <a:rPr lang="en-US" altLang="zh-CN" sz="1800" b="0" i="1" smtClean="0">
                        <a:solidFill>
                          <a:srgbClr val="000000"/>
                        </a:solidFill>
                        <a:effectLst/>
                        <a:latin typeface="Cambria Math" panose="02040503050406030204" pitchFamily="18" charset="0"/>
                      </a:rPr>
                      <m:t>𝑥</m:t>
                    </m:r>
                  </m:oMath>
                </a14:m>
                <a:r>
                  <a:rPr lang="zh-CN" altLang="en-US" sz="1800" b="0" dirty="0">
                    <a:solidFill>
                      <a:srgbClr val="000000"/>
                    </a:solidFill>
                    <a:effectLst/>
                    <a:latin typeface="+mn-ea"/>
                  </a:rPr>
                  <a:t>，输出是</a:t>
                </a:r>
                <a:r>
                  <a:rPr lang="en-US" altLang="zh-CN" sz="1800" b="0" dirty="0">
                    <a:solidFill>
                      <a:srgbClr val="000000"/>
                    </a:solidFill>
                    <a:effectLst/>
                    <a:latin typeface="+mn-ea"/>
                  </a:rPr>
                  <a:t>experts </a:t>
                </a:r>
                <a:r>
                  <a:rPr lang="zh-CN" altLang="en-US" sz="1800" b="0" dirty="0">
                    <a:solidFill>
                      <a:srgbClr val="000000"/>
                    </a:solidFill>
                    <a:effectLst/>
                    <a:latin typeface="+mn-ea"/>
                  </a:rPr>
                  <a:t>的加权和：</a:t>
                </a:r>
                <a:endParaRPr lang="zh-CN" altLang="en-US" dirty="0">
                  <a:latin typeface="+mn-ea"/>
                </a:endParaRPr>
              </a:p>
            </p:txBody>
          </p:sp>
        </mc:Choice>
        <mc:Fallback xmlns="">
          <p:sp>
            <p:nvSpPr>
              <p:cNvPr id="3" name="文本框 2">
                <a:extLst>
                  <a:ext uri="{FF2B5EF4-FFF2-40B4-BE49-F238E27FC236}">
                    <a16:creationId xmlns:a16="http://schemas.microsoft.com/office/drawing/2014/main" id="{18EE8F25-AE60-0B8B-FF30-E93BBB0FCF3C}"/>
                  </a:ext>
                </a:extLst>
              </p:cNvPr>
              <p:cNvSpPr txBox="1">
                <a:spLocks noRot="1" noChangeAspect="1" noMove="1" noResize="1" noEditPoints="1" noAdjustHandles="1" noChangeArrowheads="1" noChangeShapeType="1" noTextEdit="1"/>
              </p:cNvSpPr>
              <p:nvPr/>
            </p:nvSpPr>
            <p:spPr>
              <a:xfrm>
                <a:off x="518400" y="1058637"/>
                <a:ext cx="11160000" cy="646331"/>
              </a:xfrm>
              <a:prstGeom prst="rect">
                <a:avLst/>
              </a:prstGeom>
              <a:blipFill>
                <a:blip r:embed="rId4"/>
                <a:stretch>
                  <a:fillRect l="-437" t="-5660" b="-14151"/>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6179581B-6314-B534-B1A4-2B7FD73CBF31}"/>
              </a:ext>
            </a:extLst>
          </p:cNvPr>
          <p:cNvGraphicFramePr>
            <a:graphicFrameLocks noChangeAspect="1"/>
          </p:cNvGraphicFramePr>
          <p:nvPr>
            <p:extLst>
              <p:ext uri="{D42A27DB-BD31-4B8C-83A1-F6EECF244321}">
                <p14:modId xmlns:p14="http://schemas.microsoft.com/office/powerpoint/2010/main" val="141751412"/>
              </p:ext>
            </p:extLst>
          </p:nvPr>
        </p:nvGraphicFramePr>
        <p:xfrm>
          <a:off x="2242311" y="1511908"/>
          <a:ext cx="2411181" cy="853960"/>
        </p:xfrm>
        <a:graphic>
          <a:graphicData uri="http://schemas.openxmlformats.org/presentationml/2006/ole">
            <mc:AlternateContent xmlns:mc="http://schemas.openxmlformats.org/markup-compatibility/2006">
              <mc:Choice xmlns:v="urn:schemas-microsoft-com:vml" Requires="v">
                <p:oleObj name="Equation" r:id="rId5" imgW="1218960" imgH="431640" progId="Equation.DSMT4">
                  <p:embed/>
                </p:oleObj>
              </mc:Choice>
              <mc:Fallback>
                <p:oleObj name="Equation" r:id="rId5" imgW="1218960" imgH="431640" progId="Equation.DSMT4">
                  <p:embed/>
                  <p:pic>
                    <p:nvPicPr>
                      <p:cNvPr id="0" name=""/>
                      <p:cNvPicPr/>
                      <p:nvPr/>
                    </p:nvPicPr>
                    <p:blipFill>
                      <a:blip r:embed="rId6"/>
                      <a:stretch>
                        <a:fillRect/>
                      </a:stretch>
                    </p:blipFill>
                    <p:spPr>
                      <a:xfrm>
                        <a:off x="2242311" y="1511908"/>
                        <a:ext cx="2411181" cy="85396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C5295DC-D446-D980-20DC-4B13B5323E64}"/>
                  </a:ext>
                </a:extLst>
              </p:cNvPr>
              <p:cNvSpPr txBox="1"/>
              <p:nvPr/>
            </p:nvSpPr>
            <p:spPr>
              <a:xfrm>
                <a:off x="518400" y="2539426"/>
                <a:ext cx="11160000" cy="369332"/>
              </a:xfrm>
              <a:prstGeom prst="rect">
                <a:avLst/>
              </a:prstGeom>
              <a:noFill/>
            </p:spPr>
            <p:txBody>
              <a:bodyPr wrap="square">
                <a:spAutoFit/>
              </a:bodyPr>
              <a:lstStyle/>
              <a:p>
                <a14:m>
                  <m:oMath xmlns:m="http://schemas.openxmlformats.org/officeDocument/2006/math">
                    <m:r>
                      <a:rPr lang="en-US" altLang="zh-CN" sz="1800" b="0" i="1" smtClean="0">
                        <a:solidFill>
                          <a:srgbClr val="000000"/>
                        </a:solidFill>
                        <a:effectLst/>
                        <a:latin typeface="Cambria Math" panose="02040503050406030204" pitchFamily="18" charset="0"/>
                      </a:rPr>
                      <m:t>𝐺</m:t>
                    </m:r>
                    <m:d>
                      <m:dPr>
                        <m:ctrlPr>
                          <a:rPr lang="en-US" altLang="zh-CN" sz="1800" b="0" i="1" smtClean="0">
                            <a:solidFill>
                              <a:srgbClr val="000000"/>
                            </a:solidFill>
                            <a:effectLst/>
                            <a:latin typeface="Cambria Math" panose="02040503050406030204" pitchFamily="18" charset="0"/>
                          </a:rPr>
                        </m:ctrlPr>
                      </m:dPr>
                      <m:e>
                        <m:r>
                          <a:rPr lang="en-US" altLang="zh-CN" sz="1800" b="0" i="1" smtClean="0">
                            <a:solidFill>
                              <a:srgbClr val="000000"/>
                            </a:solidFill>
                            <a:effectLst/>
                            <a:latin typeface="Cambria Math" panose="02040503050406030204" pitchFamily="18" charset="0"/>
                          </a:rPr>
                          <m:t>𝑥</m:t>
                        </m:r>
                      </m:e>
                    </m:d>
                  </m:oMath>
                </a14:m>
                <a:r>
                  <a:rPr lang="zh-CN" altLang="en-US" sz="1800" b="0" dirty="0">
                    <a:solidFill>
                      <a:srgbClr val="121212"/>
                    </a:solidFill>
                    <a:effectLst/>
                    <a:latin typeface="+mn-ea"/>
                  </a:rPr>
                  <a:t>的输出是稀疏的，只有部分的 </a:t>
                </a:r>
                <a:r>
                  <a:rPr lang="en-US" altLang="zh-CN" sz="1800" b="0" dirty="0">
                    <a:solidFill>
                      <a:srgbClr val="121212"/>
                    </a:solidFill>
                    <a:effectLst/>
                    <a:latin typeface="+mn-ea"/>
                  </a:rPr>
                  <a:t>experts </a:t>
                </a:r>
                <a:r>
                  <a:rPr lang="zh-CN" altLang="en-US" sz="1800" b="0" dirty="0">
                    <a:solidFill>
                      <a:srgbClr val="121212"/>
                    </a:solidFill>
                    <a:effectLst/>
                    <a:latin typeface="+mn-ea"/>
                  </a:rPr>
                  <a:t>的权重</a:t>
                </a:r>
                <a:r>
                  <a:rPr lang="en-US" altLang="zh-CN" sz="1800" b="0" dirty="0">
                    <a:solidFill>
                      <a:srgbClr val="121212"/>
                    </a:solidFill>
                    <a:effectLst/>
                    <a:latin typeface="+mn-ea"/>
                  </a:rPr>
                  <a:t>&gt; 0</a:t>
                </a:r>
                <a:r>
                  <a:rPr lang="zh-CN" altLang="en-US" sz="1800" b="0" dirty="0">
                    <a:solidFill>
                      <a:srgbClr val="121212"/>
                    </a:solidFill>
                    <a:effectLst/>
                    <a:latin typeface="+mn-ea"/>
                  </a:rPr>
                  <a:t>，其余</a:t>
                </a:r>
                <a:r>
                  <a:rPr lang="en-US" altLang="zh-CN" sz="1800" b="0" dirty="0">
                    <a:solidFill>
                      <a:srgbClr val="121212"/>
                    </a:solidFill>
                    <a:effectLst/>
                    <a:latin typeface="+mn-ea"/>
                  </a:rPr>
                  <a:t>=0 </a:t>
                </a:r>
                <a:r>
                  <a:rPr lang="zh-CN" altLang="en-US" sz="1800" b="0" dirty="0">
                    <a:solidFill>
                      <a:srgbClr val="121212"/>
                    </a:solidFill>
                    <a:effectLst/>
                    <a:latin typeface="+mn-ea"/>
                  </a:rPr>
                  <a:t>的 </a:t>
                </a:r>
                <a:r>
                  <a:rPr lang="en-US" altLang="zh-CN" sz="1800" b="0" dirty="0">
                    <a:solidFill>
                      <a:srgbClr val="121212"/>
                    </a:solidFill>
                    <a:effectLst/>
                    <a:latin typeface="+mn-ea"/>
                  </a:rPr>
                  <a:t>expert </a:t>
                </a:r>
                <a:r>
                  <a:rPr lang="zh-CN" altLang="en-US" sz="1800" b="0" dirty="0">
                    <a:solidFill>
                      <a:srgbClr val="121212"/>
                    </a:solidFill>
                    <a:effectLst/>
                    <a:latin typeface="+mn-ea"/>
                  </a:rPr>
                  <a:t>直接不参与计算</a:t>
                </a:r>
                <a:r>
                  <a:rPr lang="zh-CN" altLang="en-US" dirty="0">
                    <a:solidFill>
                      <a:srgbClr val="121212"/>
                    </a:solidFill>
                    <a:latin typeface="+mn-ea"/>
                  </a:rPr>
                  <a:t>。</a:t>
                </a:r>
                <a:endParaRPr lang="zh-CN" altLang="en-US" dirty="0">
                  <a:latin typeface="+mn-ea"/>
                </a:endParaRPr>
              </a:p>
            </p:txBody>
          </p:sp>
        </mc:Choice>
        <mc:Fallback xmlns="">
          <p:sp>
            <p:nvSpPr>
              <p:cNvPr id="7" name="文本框 6">
                <a:extLst>
                  <a:ext uri="{FF2B5EF4-FFF2-40B4-BE49-F238E27FC236}">
                    <a16:creationId xmlns:a16="http://schemas.microsoft.com/office/drawing/2014/main" id="{9C5295DC-D446-D980-20DC-4B13B5323E64}"/>
                  </a:ext>
                </a:extLst>
              </p:cNvPr>
              <p:cNvSpPr txBox="1">
                <a:spLocks noRot="1" noChangeAspect="1" noMove="1" noResize="1" noEditPoints="1" noAdjustHandles="1" noChangeArrowheads="1" noChangeShapeType="1" noTextEdit="1"/>
              </p:cNvSpPr>
              <p:nvPr/>
            </p:nvSpPr>
            <p:spPr>
              <a:xfrm>
                <a:off x="518400" y="2539426"/>
                <a:ext cx="11160000" cy="369332"/>
              </a:xfrm>
              <a:prstGeom prst="rect">
                <a:avLst/>
              </a:prstGeom>
              <a:blipFill>
                <a:blip r:embed="rId7"/>
                <a:stretch>
                  <a:fillRect t="-10000" b="-26667"/>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93A84759-FA65-8039-FF61-345E7ECBD1AF}"/>
              </a:ext>
            </a:extLst>
          </p:cNvPr>
          <p:cNvSpPr txBox="1"/>
          <p:nvPr/>
        </p:nvSpPr>
        <p:spPr>
          <a:xfrm>
            <a:off x="518400" y="5580000"/>
            <a:ext cx="11160000" cy="646331"/>
          </a:xfrm>
          <a:prstGeom prst="rect">
            <a:avLst/>
          </a:prstGeom>
          <a:noFill/>
        </p:spPr>
        <p:txBody>
          <a:bodyPr wrap="square">
            <a:spAutoFit/>
          </a:bodyPr>
          <a:lstStyle/>
          <a:p>
            <a:r>
              <a:rPr lang="en-US" altLang="zh-CN" sz="1800" b="0" dirty="0" err="1">
                <a:solidFill>
                  <a:srgbClr val="000000"/>
                </a:solidFill>
                <a:effectLst/>
                <a:latin typeface="DengXian-Regular"/>
              </a:rPr>
              <a:t>Shazeer</a:t>
            </a:r>
            <a:r>
              <a:rPr lang="en-US" altLang="zh-CN" sz="1800" b="0" dirty="0">
                <a:solidFill>
                  <a:srgbClr val="000000"/>
                </a:solidFill>
                <a:effectLst/>
                <a:latin typeface="DengXian-Regular"/>
              </a:rPr>
              <a:t>, Noam, et al. "Outrageously large neural networks: The sparsely-gated mixture-of-experts layer." </a:t>
            </a:r>
            <a:r>
              <a:rPr lang="en-US" altLang="zh-CN" sz="1800" b="0" dirty="0" err="1">
                <a:solidFill>
                  <a:srgbClr val="000000"/>
                </a:solidFill>
                <a:effectLst/>
                <a:latin typeface="DengXian-Regular"/>
              </a:rPr>
              <a:t>arXiv</a:t>
            </a:r>
            <a:r>
              <a:rPr lang="en-US" altLang="zh-CN" sz="1800" b="0" dirty="0">
                <a:solidFill>
                  <a:srgbClr val="000000"/>
                </a:solidFill>
                <a:effectLst/>
                <a:latin typeface="DengXian-Regular"/>
              </a:rPr>
              <a:t> preprint arXiv:1701.06538 (2017).</a:t>
            </a:r>
            <a:endParaRPr lang="zh-CN" altLang="en-US" dirty="0"/>
          </a:p>
        </p:txBody>
      </p:sp>
    </p:spTree>
    <p:extLst>
      <p:ext uri="{BB962C8B-B14F-4D97-AF65-F5344CB8AC3E}">
        <p14:creationId xmlns:p14="http://schemas.microsoft.com/office/powerpoint/2010/main" val="182410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err="1">
                <a:solidFill>
                  <a:srgbClr val="000000"/>
                </a:solidFill>
                <a:effectLst/>
                <a:latin typeface="DengXian-Light"/>
              </a:rPr>
              <a:t>MoE</a:t>
            </a:r>
            <a:r>
              <a:rPr lang="zh-CN" altLang="en-US" sz="3200" dirty="0">
                <a:solidFill>
                  <a:srgbClr val="000000"/>
                </a:solidFill>
                <a:effectLst/>
                <a:latin typeface="DengXian-Light"/>
              </a:rPr>
              <a:t>和</a:t>
            </a:r>
            <a:r>
              <a:rPr lang="en-US" altLang="zh-CN" sz="3200" b="1" dirty="0">
                <a:solidFill>
                  <a:srgbClr val="000000"/>
                </a:solidFill>
                <a:effectLst/>
                <a:latin typeface="DengXian-Light"/>
              </a:rPr>
              <a:t>Lifelong learning</a:t>
            </a:r>
            <a:endParaRPr lang="zh-CN" altLang="en-US" b="1"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D6207F47-5E2B-DB79-EF4F-AAD6BD0B93BC}"/>
              </a:ext>
            </a:extLst>
          </p:cNvPr>
          <p:cNvSpPr txBox="1"/>
          <p:nvPr/>
        </p:nvSpPr>
        <p:spPr>
          <a:xfrm>
            <a:off x="736258" y="1323130"/>
            <a:ext cx="8752115" cy="3820790"/>
          </a:xfrm>
          <a:prstGeom prst="rect">
            <a:avLst/>
          </a:prstGeom>
          <a:noFill/>
        </p:spPr>
        <p:txBody>
          <a:bodyPr wrap="square">
            <a:spAutoFit/>
          </a:bodyPr>
          <a:lstStyle/>
          <a:p>
            <a:pPr>
              <a:lnSpc>
                <a:spcPct val="125000"/>
              </a:lnSpc>
            </a:pPr>
            <a:r>
              <a:rPr lang="en-US" altLang="zh-CN" sz="2800" b="0" dirty="0" err="1">
                <a:solidFill>
                  <a:srgbClr val="000000"/>
                </a:solidFill>
                <a:effectLst/>
                <a:latin typeface="DengXian-Regular"/>
              </a:rPr>
              <a:t>MoE</a:t>
            </a:r>
            <a:r>
              <a:rPr lang="zh-CN" altLang="en-US" sz="2800" b="0" dirty="0">
                <a:solidFill>
                  <a:srgbClr val="000000"/>
                </a:solidFill>
                <a:effectLst/>
                <a:latin typeface="DengXian-Regular"/>
              </a:rPr>
              <a:t>的特点： </a:t>
            </a:r>
            <a:endParaRPr lang="en-US" altLang="zh-CN" sz="2800" b="0" dirty="0">
              <a:solidFill>
                <a:srgbClr val="000000"/>
              </a:solidFill>
              <a:effectLst/>
              <a:latin typeface="DengXian-Regular"/>
            </a:endParaRPr>
          </a:p>
          <a:p>
            <a:pPr>
              <a:lnSpc>
                <a:spcPct val="125000"/>
              </a:lnSpc>
            </a:pPr>
            <a:r>
              <a:rPr lang="en-US" altLang="zh-CN" sz="2800" b="0" dirty="0">
                <a:solidFill>
                  <a:srgbClr val="000000"/>
                </a:solidFill>
                <a:effectLst/>
                <a:latin typeface="ArialMT"/>
              </a:rPr>
              <a:t>• </a:t>
            </a:r>
            <a:r>
              <a:rPr lang="zh-CN" altLang="en-US" sz="2800" b="0" dirty="0">
                <a:solidFill>
                  <a:srgbClr val="000000"/>
                </a:solidFill>
                <a:effectLst/>
                <a:latin typeface="DengXian-Regular"/>
              </a:rPr>
              <a:t>多个</a:t>
            </a:r>
            <a:r>
              <a:rPr lang="en-US" altLang="zh-CN" sz="2800" b="0" dirty="0">
                <a:solidFill>
                  <a:srgbClr val="000000"/>
                </a:solidFill>
                <a:effectLst/>
                <a:latin typeface="DengXian-Regular"/>
              </a:rPr>
              <a:t>Expert</a:t>
            </a:r>
            <a:r>
              <a:rPr lang="zh-CN" altLang="en-US" sz="2800" b="0" dirty="0">
                <a:solidFill>
                  <a:srgbClr val="000000"/>
                </a:solidFill>
                <a:effectLst/>
                <a:latin typeface="DengXian-Regular"/>
              </a:rPr>
              <a:t>分别处理不同分布（</a:t>
            </a:r>
            <a:r>
              <a:rPr lang="en-US" altLang="zh-CN" sz="2800" b="0" dirty="0">
                <a:solidFill>
                  <a:srgbClr val="000000"/>
                </a:solidFill>
                <a:effectLst/>
                <a:latin typeface="DengXian-Regular"/>
              </a:rPr>
              <a:t>domain/topic</a:t>
            </a:r>
            <a:r>
              <a:rPr lang="zh-CN" altLang="en-US" sz="2800" b="0" dirty="0">
                <a:solidFill>
                  <a:srgbClr val="000000"/>
                </a:solidFill>
                <a:effectLst/>
                <a:latin typeface="DengXian-Regular"/>
              </a:rPr>
              <a:t>）的数据 </a:t>
            </a:r>
            <a:endParaRPr lang="en-US" altLang="zh-CN" sz="2800" b="0" dirty="0">
              <a:solidFill>
                <a:srgbClr val="000000"/>
              </a:solidFill>
              <a:effectLst/>
              <a:latin typeface="DengXian-Regular"/>
            </a:endParaRPr>
          </a:p>
          <a:p>
            <a:pPr>
              <a:lnSpc>
                <a:spcPct val="125000"/>
              </a:lnSpc>
            </a:pPr>
            <a:r>
              <a:rPr lang="en-US" altLang="zh-CN" sz="2800" b="0" dirty="0">
                <a:solidFill>
                  <a:srgbClr val="000000"/>
                </a:solidFill>
                <a:effectLst/>
                <a:latin typeface="ArialMT"/>
              </a:rPr>
              <a:t>• </a:t>
            </a:r>
            <a:r>
              <a:rPr lang="zh-CN" altLang="en-US" sz="2800" b="0" dirty="0">
                <a:solidFill>
                  <a:srgbClr val="000000"/>
                </a:solidFill>
                <a:effectLst/>
                <a:latin typeface="DengXian-Regular"/>
              </a:rPr>
              <a:t>推理仅需要部分</a:t>
            </a:r>
            <a:r>
              <a:rPr lang="en-US" altLang="zh-CN" sz="2800" b="0" dirty="0">
                <a:solidFill>
                  <a:srgbClr val="000000"/>
                </a:solidFill>
                <a:effectLst/>
                <a:latin typeface="DengXian-Regular"/>
              </a:rPr>
              <a:t>Expert </a:t>
            </a:r>
          </a:p>
          <a:p>
            <a:pPr>
              <a:lnSpc>
                <a:spcPct val="125000"/>
              </a:lnSpc>
            </a:pPr>
            <a:r>
              <a:rPr lang="en-US" altLang="zh-CN" sz="2800" b="0" dirty="0">
                <a:solidFill>
                  <a:srgbClr val="000000"/>
                </a:solidFill>
                <a:effectLst/>
                <a:latin typeface="DengXian-Regular"/>
              </a:rPr>
              <a:t>LLM</a:t>
            </a:r>
            <a:r>
              <a:rPr lang="zh-CN" altLang="en-US" sz="2800" b="0" dirty="0">
                <a:solidFill>
                  <a:srgbClr val="000000"/>
                </a:solidFill>
                <a:effectLst/>
                <a:latin typeface="DengXian-Regular"/>
              </a:rPr>
              <a:t>的终⾝学习： </a:t>
            </a:r>
            <a:endParaRPr lang="en-US" altLang="zh-CN" sz="2800" b="0" dirty="0">
              <a:solidFill>
                <a:srgbClr val="000000"/>
              </a:solidFill>
              <a:effectLst/>
              <a:latin typeface="DengXian-Regular"/>
            </a:endParaRPr>
          </a:p>
          <a:p>
            <a:pPr>
              <a:lnSpc>
                <a:spcPct val="125000"/>
              </a:lnSpc>
            </a:pPr>
            <a:r>
              <a:rPr lang="en-US" altLang="zh-CN" sz="2800" b="0" dirty="0">
                <a:solidFill>
                  <a:srgbClr val="000000"/>
                </a:solidFill>
                <a:effectLst/>
                <a:latin typeface="ArialMT"/>
              </a:rPr>
              <a:t>• </a:t>
            </a:r>
            <a:r>
              <a:rPr lang="zh-CN" altLang="en-US" sz="2800" b="0" dirty="0">
                <a:solidFill>
                  <a:srgbClr val="000000"/>
                </a:solidFill>
                <a:effectLst/>
                <a:latin typeface="DengXian-Regular"/>
              </a:rPr>
              <a:t>世界知识底座持续学习 </a:t>
            </a:r>
            <a:endParaRPr lang="en-US" altLang="zh-CN" sz="2800" b="0" dirty="0">
              <a:solidFill>
                <a:srgbClr val="000000"/>
              </a:solidFill>
              <a:effectLst/>
              <a:latin typeface="DengXian-Regular"/>
            </a:endParaRPr>
          </a:p>
          <a:p>
            <a:pPr>
              <a:lnSpc>
                <a:spcPct val="125000"/>
              </a:lnSpc>
            </a:pPr>
            <a:r>
              <a:rPr lang="en-US" altLang="zh-CN" sz="2800" b="0" dirty="0">
                <a:solidFill>
                  <a:srgbClr val="000000"/>
                </a:solidFill>
                <a:effectLst/>
                <a:latin typeface="ArialMT"/>
              </a:rPr>
              <a:t>• </a:t>
            </a:r>
            <a:r>
              <a:rPr lang="en-US" altLang="zh-CN" sz="2800" b="0" dirty="0">
                <a:solidFill>
                  <a:srgbClr val="000000"/>
                </a:solidFill>
                <a:effectLst/>
                <a:latin typeface="DengXian-Regular"/>
              </a:rPr>
              <a:t>Expert</a:t>
            </a:r>
            <a:r>
              <a:rPr lang="zh-CN" altLang="en-US" sz="2800" b="0" dirty="0">
                <a:solidFill>
                  <a:srgbClr val="000000"/>
                </a:solidFill>
                <a:effectLst/>
                <a:latin typeface="DengXian-Regular"/>
              </a:rPr>
              <a:t>可插拔 </a:t>
            </a:r>
            <a:endParaRPr lang="en-US" altLang="zh-CN" sz="2800" b="0" dirty="0">
              <a:solidFill>
                <a:srgbClr val="000000"/>
              </a:solidFill>
              <a:effectLst/>
              <a:latin typeface="DengXian-Regular"/>
            </a:endParaRPr>
          </a:p>
          <a:p>
            <a:pPr>
              <a:lnSpc>
                <a:spcPct val="125000"/>
              </a:lnSpc>
            </a:pPr>
            <a:r>
              <a:rPr lang="en-US" altLang="zh-CN" sz="2800" b="0" dirty="0">
                <a:solidFill>
                  <a:srgbClr val="000000"/>
                </a:solidFill>
                <a:effectLst/>
                <a:latin typeface="ArialMT"/>
              </a:rPr>
              <a:t>• </a:t>
            </a:r>
            <a:r>
              <a:rPr lang="en-US" altLang="zh-CN" sz="2800" b="0" dirty="0">
                <a:solidFill>
                  <a:srgbClr val="000000"/>
                </a:solidFill>
                <a:effectLst/>
                <a:latin typeface="DengXian-Regular"/>
              </a:rPr>
              <a:t>Gating Network</a:t>
            </a:r>
            <a:r>
              <a:rPr lang="zh-CN" altLang="en-US" sz="2800" b="0" dirty="0">
                <a:solidFill>
                  <a:srgbClr val="000000"/>
                </a:solidFill>
                <a:effectLst/>
                <a:latin typeface="DengXian-Regular"/>
              </a:rPr>
              <a:t>可增删</a:t>
            </a:r>
            <a:endParaRPr lang="zh-CN" altLang="en-US" sz="2800" dirty="0"/>
          </a:p>
        </p:txBody>
      </p:sp>
      <p:graphicFrame>
        <p:nvGraphicFramePr>
          <p:cNvPr id="5" name="表格 4">
            <a:extLst>
              <a:ext uri="{FF2B5EF4-FFF2-40B4-BE49-F238E27FC236}">
                <a16:creationId xmlns:a16="http://schemas.microsoft.com/office/drawing/2014/main" id="{A8450034-0240-CE0B-7FAF-73CEB9C04B7A}"/>
              </a:ext>
            </a:extLst>
          </p:cNvPr>
          <p:cNvGraphicFramePr>
            <a:graphicFrameLocks noGrp="1"/>
          </p:cNvGraphicFramePr>
          <p:nvPr>
            <p:extLst>
              <p:ext uri="{D42A27DB-BD31-4B8C-83A1-F6EECF244321}">
                <p14:modId xmlns:p14="http://schemas.microsoft.com/office/powerpoint/2010/main" val="3814193710"/>
              </p:ext>
            </p:extLst>
          </p:nvPr>
        </p:nvGraphicFramePr>
        <p:xfrm>
          <a:off x="6098381" y="2777604"/>
          <a:ext cx="5425440" cy="3188465"/>
        </p:xfrm>
        <a:graphic>
          <a:graphicData uri="http://schemas.openxmlformats.org/drawingml/2006/table">
            <a:tbl>
              <a:tblPr firstRow="1" firstCol="1" bandRow="1"/>
              <a:tblGrid>
                <a:gridCol w="4543957">
                  <a:extLst>
                    <a:ext uri="{9D8B030D-6E8A-4147-A177-3AD203B41FA5}">
                      <a16:colId xmlns:a16="http://schemas.microsoft.com/office/drawing/2014/main" val="258014268"/>
                    </a:ext>
                  </a:extLst>
                </a:gridCol>
                <a:gridCol w="881483">
                  <a:extLst>
                    <a:ext uri="{9D8B030D-6E8A-4147-A177-3AD203B41FA5}">
                      <a16:colId xmlns:a16="http://schemas.microsoft.com/office/drawing/2014/main" val="822040369"/>
                    </a:ext>
                  </a:extLst>
                </a:gridCol>
              </a:tblGrid>
              <a:tr h="455495">
                <a:tc>
                  <a:txBody>
                    <a:bodyPr/>
                    <a:lstStyle/>
                    <a:p>
                      <a:pPr algn="ctr">
                        <a:lnSpc>
                          <a:spcPct val="107000"/>
                        </a:lnSpc>
                        <a:spcAft>
                          <a:spcPts val="800"/>
                        </a:spcAft>
                      </a:pPr>
                      <a:r>
                        <a:rPr lang="zh-CN"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性质</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1100" kern="100">
                          <a:solidFill>
                            <a:srgbClr val="000000"/>
                          </a:solidFill>
                          <a:effectLst/>
                          <a:latin typeface="Calibri" panose="020F0502020204030204" pitchFamily="34" charset="0"/>
                          <a:ea typeface="Calibri" panose="020F0502020204030204" pitchFamily="34" charset="0"/>
                        </a:rPr>
                        <a:t> </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09210859"/>
                  </a:ext>
                </a:extLst>
              </a:tr>
              <a:tr h="455495">
                <a:tc>
                  <a:txBody>
                    <a:bodyPr/>
                    <a:lstStyle/>
                    <a:p>
                      <a:pPr algn="ctr">
                        <a:lnSpc>
                          <a:spcPct val="107000"/>
                        </a:lnSpc>
                        <a:spcAft>
                          <a:spcPts val="800"/>
                        </a:spcAft>
                      </a:pPr>
                      <a:r>
                        <a:rPr lang="zh-CN"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知识记忆</a:t>
                      </a:r>
                      <a:r>
                        <a:rPr lang="en-US"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(knowledge retention)</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6457254"/>
                  </a:ext>
                </a:extLst>
              </a:tr>
              <a:tr h="455495">
                <a:tc>
                  <a:txBody>
                    <a:bodyPr/>
                    <a:lstStyle/>
                    <a:p>
                      <a:pPr algn="ctr">
                        <a:lnSpc>
                          <a:spcPct val="107000"/>
                        </a:lnSpc>
                        <a:spcAft>
                          <a:spcPts val="800"/>
                        </a:spcAft>
                      </a:pPr>
                      <a:r>
                        <a:rPr lang="zh-CN"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前向迁移</a:t>
                      </a:r>
                      <a:r>
                        <a:rPr lang="en-US"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(forward transfer)</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79294610"/>
                  </a:ext>
                </a:extLst>
              </a:tr>
              <a:tr h="455495">
                <a:tc>
                  <a:txBody>
                    <a:bodyPr/>
                    <a:lstStyle/>
                    <a:p>
                      <a:pPr algn="ctr">
                        <a:lnSpc>
                          <a:spcPct val="107000"/>
                        </a:lnSpc>
                        <a:spcAft>
                          <a:spcPts val="800"/>
                        </a:spcAft>
                      </a:pPr>
                      <a:r>
                        <a:rPr lang="zh-CN"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后向迁移</a:t>
                      </a:r>
                      <a:r>
                        <a:rPr lang="en-US"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(backward transfer)</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8596179"/>
                  </a:ext>
                </a:extLst>
              </a:tr>
              <a:tr h="455495">
                <a:tc>
                  <a:txBody>
                    <a:bodyPr/>
                    <a:lstStyle/>
                    <a:p>
                      <a:pPr algn="ctr">
                        <a:lnSpc>
                          <a:spcPct val="107000"/>
                        </a:lnSpc>
                        <a:spcAft>
                          <a:spcPts val="800"/>
                        </a:spcAft>
                      </a:pPr>
                      <a:r>
                        <a:rPr lang="zh-CN"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在线学习</a:t>
                      </a:r>
                      <a:r>
                        <a:rPr lang="en-US"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(online learning)</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8739067"/>
                  </a:ext>
                </a:extLst>
              </a:tr>
              <a:tr h="455495">
                <a:tc>
                  <a:txBody>
                    <a:bodyPr/>
                    <a:lstStyle/>
                    <a:p>
                      <a:pPr algn="ctr">
                        <a:lnSpc>
                          <a:spcPct val="107000"/>
                        </a:lnSpc>
                        <a:spcAft>
                          <a:spcPts val="800"/>
                        </a:spcAft>
                      </a:pPr>
                      <a:r>
                        <a:rPr lang="zh-CN"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⽆任务边界</a:t>
                      </a:r>
                      <a:r>
                        <a:rPr lang="en-US" sz="2000" kern="100">
                          <a:solidFill>
                            <a:srgbClr val="000000"/>
                          </a:solidFill>
                          <a:effectLst/>
                          <a:latin typeface="Calibri" panose="020F0502020204030204" pitchFamily="34" charset="0"/>
                          <a:ea typeface="等线" panose="02010600030101010101" pitchFamily="2" charset="-122"/>
                          <a:cs typeface="等线" panose="02010600030101010101" pitchFamily="2" charset="-122"/>
                        </a:rPr>
                        <a:t>(No task boudaries)</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02067318"/>
                  </a:ext>
                </a:extLst>
              </a:tr>
              <a:tr h="455495">
                <a:tc>
                  <a:txBody>
                    <a:bodyPr/>
                    <a:lstStyle/>
                    <a:p>
                      <a:pPr algn="ctr">
                        <a:lnSpc>
                          <a:spcPct val="107000"/>
                        </a:lnSpc>
                        <a:spcAft>
                          <a:spcPts val="800"/>
                        </a:spcAft>
                      </a:pPr>
                      <a:r>
                        <a:rPr lang="zh-CN"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固定模型容量</a:t>
                      </a:r>
                      <a:r>
                        <a:rPr lang="en-US" sz="2000" kern="100" dirty="0">
                          <a:solidFill>
                            <a:srgbClr val="000000"/>
                          </a:solidFill>
                          <a:effectLst/>
                          <a:latin typeface="Calibri" panose="020F0502020204030204" pitchFamily="34" charset="0"/>
                          <a:ea typeface="等线" panose="02010600030101010101" pitchFamily="2" charset="-122"/>
                          <a:cs typeface="等线" panose="02010600030101010101" pitchFamily="2" charset="-122"/>
                        </a:rPr>
                        <a:t>(Fixed model capacity)</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a:lnSpc>
                          <a:spcPct val="107000"/>
                        </a:lnSpc>
                        <a:spcAft>
                          <a:spcPts val="800"/>
                        </a:spcAft>
                      </a:pPr>
                      <a:r>
                        <a:rPr lang="en-US" sz="2000" kern="100" dirty="0">
                          <a:solidFill>
                            <a:srgbClr val="000000"/>
                          </a:solidFill>
                          <a:effectLst/>
                          <a:latin typeface="等线" panose="02010600030101010101" pitchFamily="2" charset="-122"/>
                          <a:ea typeface="Calibri" panose="020F0502020204030204" pitchFamily="34" charset="0"/>
                          <a:cs typeface="等线" panose="02010600030101010101" pitchFamily="2" charset="-122"/>
                        </a:rPr>
                        <a:t>√</a:t>
                      </a:r>
                      <a:endParaRPr lang="zh-CN" sz="1100" kern="100" dirty="0">
                        <a:solidFill>
                          <a:srgbClr val="000000"/>
                        </a:solidFill>
                        <a:effectLst/>
                        <a:latin typeface="Calibri" panose="020F0502020204030204" pitchFamily="34" charset="0"/>
                        <a:ea typeface="Calibri" panose="020F0502020204030204" pitchFamily="34" charset="0"/>
                      </a:endParaRPr>
                    </a:p>
                  </a:txBody>
                  <a:tcPr marL="129540" marR="73025" marT="1460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11987097"/>
                  </a:ext>
                </a:extLst>
              </a:tr>
            </a:tbl>
          </a:graphicData>
        </a:graphic>
      </p:graphicFrame>
    </p:spTree>
    <p:extLst>
      <p:ext uri="{BB962C8B-B14F-4D97-AF65-F5344CB8AC3E}">
        <p14:creationId xmlns:p14="http://schemas.microsoft.com/office/powerpoint/2010/main" val="374941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a:xfrm>
            <a:off x="729174" y="225398"/>
            <a:ext cx="11270113" cy="364262"/>
          </a:xfrm>
        </p:spPr>
        <p:txBody>
          <a:bodyPr>
            <a:noAutofit/>
          </a:bodyPr>
          <a:lstStyle/>
          <a:p>
            <a:r>
              <a:rPr lang="en-US" altLang="zh-CN" sz="2800" b="1" dirty="0">
                <a:solidFill>
                  <a:srgbClr val="000000"/>
                </a:solidFill>
                <a:effectLst/>
                <a:latin typeface="DengXian-Light"/>
              </a:rPr>
              <a:t>Lifelong Language Pretraining with Distribution-Specialized Experts</a:t>
            </a:r>
            <a:endParaRPr lang="zh-CN" altLang="en-US" sz="2800"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76DC76D7-8933-D213-3A0C-355EE72B738A}"/>
              </a:ext>
            </a:extLst>
          </p:cNvPr>
          <p:cNvPicPr>
            <a:picLocks noChangeAspect="1"/>
          </p:cNvPicPr>
          <p:nvPr/>
        </p:nvPicPr>
        <p:blipFill>
          <a:blip r:embed="rId2"/>
          <a:stretch>
            <a:fillRect/>
          </a:stretch>
        </p:blipFill>
        <p:spPr>
          <a:xfrm>
            <a:off x="5757598" y="1593817"/>
            <a:ext cx="5702907" cy="3670365"/>
          </a:xfrm>
          <a:prstGeom prst="rect">
            <a:avLst/>
          </a:prstGeom>
        </p:spPr>
      </p:pic>
      <p:sp>
        <p:nvSpPr>
          <p:cNvPr id="5" name="文本框 4">
            <a:extLst>
              <a:ext uri="{FF2B5EF4-FFF2-40B4-BE49-F238E27FC236}">
                <a16:creationId xmlns:a16="http://schemas.microsoft.com/office/drawing/2014/main" id="{EBA0D342-30D0-A2B3-30B0-4EA7432C64D3}"/>
              </a:ext>
            </a:extLst>
          </p:cNvPr>
          <p:cNvSpPr txBox="1"/>
          <p:nvPr/>
        </p:nvSpPr>
        <p:spPr>
          <a:xfrm>
            <a:off x="736258" y="1798989"/>
            <a:ext cx="3654326" cy="461665"/>
          </a:xfrm>
          <a:prstGeom prst="rect">
            <a:avLst/>
          </a:prstGeom>
          <a:noFill/>
        </p:spPr>
        <p:txBody>
          <a:bodyPr wrap="square">
            <a:spAutoFit/>
          </a:bodyPr>
          <a:lstStyle/>
          <a:p>
            <a:r>
              <a:rPr lang="en-US" altLang="zh-CN" sz="2400" b="0" dirty="0">
                <a:solidFill>
                  <a:srgbClr val="000000"/>
                </a:solidFill>
                <a:effectLst/>
                <a:latin typeface="ArialMT"/>
              </a:rPr>
              <a:t>• </a:t>
            </a:r>
            <a:r>
              <a:rPr lang="en-US" altLang="zh-CN" sz="2400" b="0" dirty="0">
                <a:solidFill>
                  <a:srgbClr val="000000"/>
                </a:solidFill>
                <a:effectLst/>
                <a:latin typeface="DengXian-Regular"/>
              </a:rPr>
              <a:t>Distribution based </a:t>
            </a:r>
            <a:r>
              <a:rPr lang="en-US" altLang="zh-CN" sz="2400" b="0" dirty="0" err="1">
                <a:solidFill>
                  <a:srgbClr val="000000"/>
                </a:solidFill>
                <a:effectLst/>
                <a:latin typeface="DengXian-Regular"/>
              </a:rPr>
              <a:t>MoE</a:t>
            </a:r>
            <a:endParaRPr lang="zh-CN" altLang="en-US" sz="2400" dirty="0"/>
          </a:p>
        </p:txBody>
      </p:sp>
      <p:sp>
        <p:nvSpPr>
          <p:cNvPr id="7" name="文本框 6">
            <a:extLst>
              <a:ext uri="{FF2B5EF4-FFF2-40B4-BE49-F238E27FC236}">
                <a16:creationId xmlns:a16="http://schemas.microsoft.com/office/drawing/2014/main" id="{EB540410-3012-01AD-2FB7-09207684843E}"/>
              </a:ext>
            </a:extLst>
          </p:cNvPr>
          <p:cNvSpPr txBox="1"/>
          <p:nvPr/>
        </p:nvSpPr>
        <p:spPr>
          <a:xfrm>
            <a:off x="1144995" y="2260654"/>
            <a:ext cx="4203867" cy="1891928"/>
          </a:xfrm>
          <a:prstGeom prst="rect">
            <a:avLst/>
          </a:prstGeom>
          <a:noFill/>
        </p:spPr>
        <p:txBody>
          <a:bodyPr wrap="square">
            <a:spAutoFit/>
          </a:bodyPr>
          <a:lstStyle/>
          <a:p>
            <a:pPr>
              <a:lnSpc>
                <a:spcPct val="150000"/>
              </a:lnSpc>
            </a:pPr>
            <a:r>
              <a:rPr lang="en-US" altLang="zh-CN" sz="2000" b="0" dirty="0">
                <a:solidFill>
                  <a:srgbClr val="000000"/>
                </a:solidFill>
                <a:effectLst/>
                <a:latin typeface="ArialMT"/>
              </a:rPr>
              <a:t>• </a:t>
            </a:r>
            <a:r>
              <a:rPr lang="en-US" altLang="zh-CN" sz="2000" b="0" dirty="0">
                <a:solidFill>
                  <a:srgbClr val="000000"/>
                </a:solidFill>
                <a:effectLst/>
                <a:latin typeface="DengXian-Regular"/>
              </a:rPr>
              <a:t>Progressively add more experts for new data distribution </a:t>
            </a:r>
          </a:p>
          <a:p>
            <a:pPr>
              <a:lnSpc>
                <a:spcPct val="150000"/>
              </a:lnSpc>
            </a:pPr>
            <a:r>
              <a:rPr lang="en-US" altLang="zh-CN" sz="2000" b="0" dirty="0">
                <a:solidFill>
                  <a:srgbClr val="000000"/>
                </a:solidFill>
                <a:effectLst/>
                <a:latin typeface="ArialMT"/>
              </a:rPr>
              <a:t>• </a:t>
            </a:r>
            <a:r>
              <a:rPr lang="en-US" altLang="zh-CN" sz="2000" b="0" dirty="0">
                <a:solidFill>
                  <a:srgbClr val="000000"/>
                </a:solidFill>
                <a:effectLst/>
                <a:latin typeface="DengXian-Regular"/>
              </a:rPr>
              <a:t>Add regularization to mitigate forgetting.</a:t>
            </a:r>
            <a:endParaRPr lang="zh-CN" altLang="en-US" sz="2000" dirty="0"/>
          </a:p>
        </p:txBody>
      </p:sp>
      <p:sp>
        <p:nvSpPr>
          <p:cNvPr id="10" name="文本框 9">
            <a:extLst>
              <a:ext uri="{FF2B5EF4-FFF2-40B4-BE49-F238E27FC236}">
                <a16:creationId xmlns:a16="http://schemas.microsoft.com/office/drawing/2014/main" id="{DB93ECBD-EE78-69D1-9B40-53471FC1243C}"/>
              </a:ext>
            </a:extLst>
          </p:cNvPr>
          <p:cNvSpPr txBox="1"/>
          <p:nvPr/>
        </p:nvSpPr>
        <p:spPr>
          <a:xfrm>
            <a:off x="726948" y="5755808"/>
            <a:ext cx="11160000" cy="646331"/>
          </a:xfrm>
          <a:prstGeom prst="rect">
            <a:avLst/>
          </a:prstGeom>
          <a:noFill/>
        </p:spPr>
        <p:txBody>
          <a:bodyPr wrap="square">
            <a:spAutoFit/>
          </a:bodyPr>
          <a:lstStyle/>
          <a:p>
            <a:r>
              <a:rPr lang="en-US" altLang="zh-CN" sz="1800" b="0" dirty="0">
                <a:solidFill>
                  <a:srgbClr val="000000"/>
                </a:solidFill>
                <a:effectLst/>
                <a:latin typeface="DengXian-Regular"/>
              </a:rPr>
              <a:t>Chen, </a:t>
            </a:r>
            <a:r>
              <a:rPr lang="en-US" altLang="zh-CN" sz="1800" b="0" dirty="0" err="1">
                <a:solidFill>
                  <a:srgbClr val="000000"/>
                </a:solidFill>
                <a:effectLst/>
                <a:latin typeface="DengXian-Regular"/>
              </a:rPr>
              <a:t>Wuyang</a:t>
            </a:r>
            <a:r>
              <a:rPr lang="en-US" altLang="zh-CN" sz="1800" b="0" dirty="0">
                <a:solidFill>
                  <a:srgbClr val="000000"/>
                </a:solidFill>
                <a:effectLst/>
                <a:latin typeface="DengXian-Regular"/>
              </a:rPr>
              <a:t>, et al. "Lifelong language pretraining with distribution-specialized experts." ICML, 2023.</a:t>
            </a:r>
            <a:endParaRPr lang="zh-CN" altLang="en-US" dirty="0"/>
          </a:p>
        </p:txBody>
      </p:sp>
    </p:spTree>
    <p:extLst>
      <p:ext uri="{BB962C8B-B14F-4D97-AF65-F5344CB8AC3E}">
        <p14:creationId xmlns:p14="http://schemas.microsoft.com/office/powerpoint/2010/main" val="167656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a:solidFill>
                  <a:srgbClr val="000000"/>
                </a:solidFill>
                <a:effectLst/>
                <a:latin typeface="DengXian-Light"/>
              </a:rPr>
              <a:t>Lifelong Pretraining on </a:t>
            </a:r>
            <a:r>
              <a:rPr lang="en-US" altLang="zh-CN" sz="3200" b="1" dirty="0" err="1">
                <a:solidFill>
                  <a:srgbClr val="000000"/>
                </a:solidFill>
                <a:effectLst/>
                <a:latin typeface="DengXian-Light"/>
              </a:rPr>
              <a:t>MoE</a:t>
            </a:r>
            <a:endParaRPr lang="zh-CN" altLang="en-US" b="1"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043D724E-E670-1D90-0863-E9FA3656D4C7}"/>
              </a:ext>
            </a:extLst>
          </p:cNvPr>
          <p:cNvSpPr txBox="1"/>
          <p:nvPr/>
        </p:nvSpPr>
        <p:spPr>
          <a:xfrm>
            <a:off x="736258" y="1005962"/>
            <a:ext cx="7135792" cy="400110"/>
          </a:xfrm>
          <a:prstGeom prst="rect">
            <a:avLst/>
          </a:prstGeom>
          <a:noFill/>
        </p:spPr>
        <p:txBody>
          <a:bodyPr wrap="square">
            <a:spAutoFit/>
          </a:bodyPr>
          <a:lstStyle/>
          <a:p>
            <a:r>
              <a:rPr lang="en-US" altLang="zh-CN" sz="2000" b="0" dirty="0">
                <a:solidFill>
                  <a:srgbClr val="000000"/>
                </a:solidFill>
                <a:effectLst/>
                <a:latin typeface="ArialMT"/>
              </a:rPr>
              <a:t>• </a:t>
            </a:r>
            <a:r>
              <a:rPr lang="en-US" altLang="zh-CN" sz="2000" b="0" dirty="0">
                <a:solidFill>
                  <a:srgbClr val="000000"/>
                </a:solidFill>
                <a:effectLst/>
                <a:latin typeface="DengXian-Regular"/>
              </a:rPr>
              <a:t>Distribution A </a:t>
            </a:r>
            <a:r>
              <a:rPr lang="en-US" altLang="zh-CN" sz="2000" b="0" dirty="0">
                <a:solidFill>
                  <a:srgbClr val="000000"/>
                </a:solidFill>
                <a:effectLst/>
                <a:latin typeface="Wingdings-Regular"/>
              </a:rPr>
              <a:t>ð </a:t>
            </a:r>
            <a:r>
              <a:rPr lang="en-US" altLang="zh-CN" sz="2000" b="0" dirty="0">
                <a:solidFill>
                  <a:srgbClr val="000000"/>
                </a:solidFill>
                <a:effectLst/>
                <a:latin typeface="DengXian-Regular"/>
              </a:rPr>
              <a:t>B </a:t>
            </a:r>
            <a:r>
              <a:rPr lang="en-US" altLang="zh-CN" sz="2000" b="0" dirty="0">
                <a:solidFill>
                  <a:srgbClr val="000000"/>
                </a:solidFill>
                <a:effectLst/>
                <a:latin typeface="Wingdings-Regular"/>
              </a:rPr>
              <a:t>ð </a:t>
            </a:r>
            <a:r>
              <a:rPr lang="en-US" altLang="zh-CN" sz="2000" b="0" dirty="0">
                <a:solidFill>
                  <a:srgbClr val="000000"/>
                </a:solidFill>
                <a:effectLst/>
                <a:latin typeface="DengXian-Regular"/>
              </a:rPr>
              <a:t>C</a:t>
            </a:r>
            <a:endParaRPr lang="zh-CN" altLang="en-US" sz="2000" dirty="0"/>
          </a:p>
        </p:txBody>
      </p:sp>
      <p:sp>
        <p:nvSpPr>
          <p:cNvPr id="6" name="文本框 5">
            <a:extLst>
              <a:ext uri="{FF2B5EF4-FFF2-40B4-BE49-F238E27FC236}">
                <a16:creationId xmlns:a16="http://schemas.microsoft.com/office/drawing/2014/main" id="{05256791-369E-BF66-92B4-D00F6C78097B}"/>
              </a:ext>
            </a:extLst>
          </p:cNvPr>
          <p:cNvSpPr txBox="1"/>
          <p:nvPr/>
        </p:nvSpPr>
        <p:spPr>
          <a:xfrm>
            <a:off x="1472878" y="1399220"/>
            <a:ext cx="7135792" cy="369332"/>
          </a:xfrm>
          <a:prstGeom prst="rect">
            <a:avLst/>
          </a:prstGeom>
          <a:noFill/>
        </p:spPr>
        <p:txBody>
          <a:bodyPr wrap="square">
            <a:spAutoFit/>
          </a:bodyPr>
          <a:lstStyle/>
          <a:p>
            <a:r>
              <a:rPr lang="en-US" altLang="zh-CN" sz="1800" b="0" dirty="0">
                <a:solidFill>
                  <a:srgbClr val="000000"/>
                </a:solidFill>
                <a:effectLst/>
                <a:latin typeface="ArialMT"/>
              </a:rPr>
              <a:t>• </a:t>
            </a:r>
            <a:r>
              <a:rPr lang="en-US" altLang="zh-CN" sz="1800" b="0" dirty="0">
                <a:solidFill>
                  <a:srgbClr val="000000"/>
                </a:solidFill>
                <a:effectLst/>
                <a:latin typeface="DengXian-Regular"/>
              </a:rPr>
              <a:t>Simulation on Tarzan: A=wiki/web, B=non-English, C=dialog</a:t>
            </a:r>
            <a:endParaRPr lang="zh-CN" altLang="en-US" dirty="0"/>
          </a:p>
        </p:txBody>
      </p:sp>
      <p:pic>
        <p:nvPicPr>
          <p:cNvPr id="7" name="图片 6">
            <a:extLst>
              <a:ext uri="{FF2B5EF4-FFF2-40B4-BE49-F238E27FC236}">
                <a16:creationId xmlns:a16="http://schemas.microsoft.com/office/drawing/2014/main" id="{1B0419CC-69BA-5780-0F37-FC2E3A75344E}"/>
              </a:ext>
            </a:extLst>
          </p:cNvPr>
          <p:cNvPicPr>
            <a:picLocks noChangeAspect="1"/>
          </p:cNvPicPr>
          <p:nvPr/>
        </p:nvPicPr>
        <p:blipFill>
          <a:blip r:embed="rId2"/>
          <a:stretch>
            <a:fillRect/>
          </a:stretch>
        </p:blipFill>
        <p:spPr>
          <a:xfrm>
            <a:off x="3901075" y="1884063"/>
            <a:ext cx="4394611" cy="1917910"/>
          </a:xfrm>
          <a:prstGeom prst="rect">
            <a:avLst/>
          </a:prstGeom>
        </p:spPr>
      </p:pic>
      <p:sp>
        <p:nvSpPr>
          <p:cNvPr id="10" name="文本框 9">
            <a:extLst>
              <a:ext uri="{FF2B5EF4-FFF2-40B4-BE49-F238E27FC236}">
                <a16:creationId xmlns:a16="http://schemas.microsoft.com/office/drawing/2014/main" id="{2E4EA98A-62D6-AD5E-C817-436FBF51FA11}"/>
              </a:ext>
            </a:extLst>
          </p:cNvPr>
          <p:cNvSpPr txBox="1"/>
          <p:nvPr/>
        </p:nvSpPr>
        <p:spPr>
          <a:xfrm>
            <a:off x="726948" y="3813240"/>
            <a:ext cx="7135792" cy="400110"/>
          </a:xfrm>
          <a:prstGeom prst="rect">
            <a:avLst/>
          </a:prstGeom>
          <a:noFill/>
        </p:spPr>
        <p:txBody>
          <a:bodyPr wrap="square">
            <a:spAutoFit/>
          </a:bodyPr>
          <a:lstStyle/>
          <a:p>
            <a:r>
              <a:rPr lang="en-US" altLang="zh-CN" sz="2000" b="0" dirty="0">
                <a:solidFill>
                  <a:srgbClr val="000000"/>
                </a:solidFill>
                <a:effectLst/>
                <a:latin typeface="ArialMT"/>
              </a:rPr>
              <a:t>• </a:t>
            </a:r>
            <a:r>
              <a:rPr lang="en-US" altLang="zh-CN" sz="2000" b="0" dirty="0">
                <a:solidFill>
                  <a:srgbClr val="000000"/>
                </a:solidFill>
                <a:effectLst/>
                <a:latin typeface="DengXian-Regular"/>
              </a:rPr>
              <a:t>Regularization</a:t>
            </a:r>
            <a:endParaRPr lang="zh-CN" altLang="en-US" sz="2000" dirty="0"/>
          </a:p>
        </p:txBody>
      </p:sp>
      <p:sp>
        <p:nvSpPr>
          <p:cNvPr id="12" name="文本框 11">
            <a:extLst>
              <a:ext uri="{FF2B5EF4-FFF2-40B4-BE49-F238E27FC236}">
                <a16:creationId xmlns:a16="http://schemas.microsoft.com/office/drawing/2014/main" id="{CD2E26A9-8110-F2A6-4FEB-EAB85242A2EE}"/>
              </a:ext>
            </a:extLst>
          </p:cNvPr>
          <p:cNvSpPr txBox="1"/>
          <p:nvPr/>
        </p:nvSpPr>
        <p:spPr>
          <a:xfrm>
            <a:off x="1472878" y="4183351"/>
            <a:ext cx="7135792" cy="923330"/>
          </a:xfrm>
          <a:prstGeom prst="rect">
            <a:avLst/>
          </a:prstGeom>
          <a:noFill/>
        </p:spPr>
        <p:txBody>
          <a:bodyPr wrap="square">
            <a:spAutoFit/>
          </a:bodyPr>
          <a:lstStyle/>
          <a:p>
            <a:r>
              <a:rPr lang="en-US" altLang="zh-CN" sz="1800" b="0" dirty="0">
                <a:solidFill>
                  <a:srgbClr val="000000"/>
                </a:solidFill>
                <a:effectLst/>
                <a:latin typeface="ArialMT"/>
              </a:rPr>
              <a:t>• </a:t>
            </a:r>
            <a:r>
              <a:rPr lang="en-US" altLang="zh-CN" sz="1800" b="0" dirty="0">
                <a:solidFill>
                  <a:srgbClr val="000000"/>
                </a:solidFill>
                <a:effectLst/>
                <a:latin typeface="DengXian-Regular"/>
              </a:rPr>
              <a:t>We don’t want models to overfit B </a:t>
            </a:r>
          </a:p>
          <a:p>
            <a:r>
              <a:rPr lang="en-US" altLang="zh-CN" sz="1800" b="0" dirty="0">
                <a:solidFill>
                  <a:srgbClr val="000000"/>
                </a:solidFill>
                <a:effectLst/>
                <a:latin typeface="ArialMT"/>
              </a:rPr>
              <a:t>• </a:t>
            </a:r>
            <a:r>
              <a:rPr lang="en-US" altLang="zh-CN" sz="1800" b="0" dirty="0">
                <a:solidFill>
                  <a:srgbClr val="000000"/>
                </a:solidFill>
                <a:effectLst/>
                <a:latin typeface="DengXian-Regular"/>
              </a:rPr>
              <a:t>We don’t want model weights to be updated too far from A </a:t>
            </a:r>
          </a:p>
          <a:p>
            <a:r>
              <a:rPr lang="en-US" altLang="zh-CN" sz="1800" b="0" dirty="0">
                <a:solidFill>
                  <a:srgbClr val="000000"/>
                </a:solidFill>
                <a:effectLst/>
                <a:latin typeface="ArialMT"/>
              </a:rPr>
              <a:t>• </a:t>
            </a:r>
            <a:r>
              <a:rPr lang="en-US" altLang="zh-CN" sz="1800" b="0" dirty="0">
                <a:solidFill>
                  <a:srgbClr val="000000"/>
                </a:solidFill>
                <a:effectLst/>
                <a:latin typeface="DengXian-Regular"/>
              </a:rPr>
              <a:t>Fit B, while regularize model from A</a:t>
            </a:r>
            <a:endParaRPr lang="zh-CN" altLang="en-US" dirty="0"/>
          </a:p>
        </p:txBody>
      </p:sp>
      <p:sp>
        <p:nvSpPr>
          <p:cNvPr id="14" name="文本框 13">
            <a:extLst>
              <a:ext uri="{FF2B5EF4-FFF2-40B4-BE49-F238E27FC236}">
                <a16:creationId xmlns:a16="http://schemas.microsoft.com/office/drawing/2014/main" id="{2CB56FAA-4E00-DCB2-AEF3-473DB6F6736B}"/>
              </a:ext>
            </a:extLst>
          </p:cNvPr>
          <p:cNvSpPr txBox="1"/>
          <p:nvPr/>
        </p:nvSpPr>
        <p:spPr>
          <a:xfrm>
            <a:off x="726948" y="5109368"/>
            <a:ext cx="7135792" cy="400110"/>
          </a:xfrm>
          <a:prstGeom prst="rect">
            <a:avLst/>
          </a:prstGeom>
          <a:noFill/>
        </p:spPr>
        <p:txBody>
          <a:bodyPr wrap="square">
            <a:spAutoFit/>
          </a:bodyPr>
          <a:lstStyle/>
          <a:p>
            <a:r>
              <a:rPr lang="en-US" altLang="zh-CN" sz="2000" b="0" dirty="0">
                <a:solidFill>
                  <a:srgbClr val="000000"/>
                </a:solidFill>
                <a:effectLst/>
                <a:latin typeface="ArialMT"/>
              </a:rPr>
              <a:t>• </a:t>
            </a:r>
            <a:r>
              <a:rPr lang="en-US" altLang="zh-CN" sz="2000" b="0" dirty="0">
                <a:solidFill>
                  <a:srgbClr val="000000"/>
                </a:solidFill>
                <a:effectLst/>
                <a:latin typeface="DengXian-Regular"/>
              </a:rPr>
              <a:t>Expansion</a:t>
            </a:r>
            <a:endParaRPr lang="zh-CN" altLang="en-US" sz="2000" dirty="0"/>
          </a:p>
        </p:txBody>
      </p:sp>
      <p:sp>
        <p:nvSpPr>
          <p:cNvPr id="16" name="文本框 15">
            <a:extLst>
              <a:ext uri="{FF2B5EF4-FFF2-40B4-BE49-F238E27FC236}">
                <a16:creationId xmlns:a16="http://schemas.microsoft.com/office/drawing/2014/main" id="{87E19E57-FBD5-F94D-7104-431846068EF3}"/>
              </a:ext>
            </a:extLst>
          </p:cNvPr>
          <p:cNvSpPr txBox="1"/>
          <p:nvPr/>
        </p:nvSpPr>
        <p:spPr>
          <a:xfrm>
            <a:off x="1472878" y="5476792"/>
            <a:ext cx="7135792" cy="369332"/>
          </a:xfrm>
          <a:prstGeom prst="rect">
            <a:avLst/>
          </a:prstGeom>
          <a:noFill/>
        </p:spPr>
        <p:txBody>
          <a:bodyPr wrap="square">
            <a:spAutoFit/>
          </a:bodyPr>
          <a:lstStyle/>
          <a:p>
            <a:r>
              <a:rPr lang="en-US" altLang="zh-CN" sz="1800" b="0" dirty="0">
                <a:solidFill>
                  <a:srgbClr val="000000"/>
                </a:solidFill>
                <a:effectLst/>
                <a:latin typeface="ArialMT"/>
              </a:rPr>
              <a:t>• </a:t>
            </a:r>
            <a:r>
              <a:rPr lang="en-US" altLang="zh-CN" sz="1800" b="0" dirty="0">
                <a:solidFill>
                  <a:srgbClr val="000000"/>
                </a:solidFill>
                <a:effectLst/>
                <a:latin typeface="DengXian-Regular"/>
              </a:rPr>
              <a:t>Allow models to expand layers(experts) when fitting new distributions</a:t>
            </a:r>
            <a:endParaRPr lang="zh-CN" altLang="en-US" dirty="0"/>
          </a:p>
        </p:txBody>
      </p:sp>
      <p:sp>
        <p:nvSpPr>
          <p:cNvPr id="18" name="文本框 17">
            <a:extLst>
              <a:ext uri="{FF2B5EF4-FFF2-40B4-BE49-F238E27FC236}">
                <a16:creationId xmlns:a16="http://schemas.microsoft.com/office/drawing/2014/main" id="{41763E57-5BFD-C307-A182-A3D5C172EB57}"/>
              </a:ext>
            </a:extLst>
          </p:cNvPr>
          <p:cNvSpPr txBox="1"/>
          <p:nvPr/>
        </p:nvSpPr>
        <p:spPr>
          <a:xfrm>
            <a:off x="518400" y="6033355"/>
            <a:ext cx="11160000" cy="646331"/>
          </a:xfrm>
          <a:prstGeom prst="rect">
            <a:avLst/>
          </a:prstGeom>
          <a:noFill/>
        </p:spPr>
        <p:txBody>
          <a:bodyPr wrap="square">
            <a:spAutoFit/>
          </a:bodyPr>
          <a:lstStyle/>
          <a:p>
            <a:r>
              <a:rPr lang="en-US" altLang="zh-CN" sz="1800" b="0" dirty="0">
                <a:solidFill>
                  <a:srgbClr val="000000"/>
                </a:solidFill>
                <a:effectLst/>
                <a:latin typeface="DengXian-Regular"/>
              </a:rPr>
              <a:t>Chen, </a:t>
            </a:r>
            <a:r>
              <a:rPr lang="en-US" altLang="zh-CN" sz="1800" b="0" dirty="0" err="1">
                <a:solidFill>
                  <a:srgbClr val="000000"/>
                </a:solidFill>
                <a:effectLst/>
                <a:latin typeface="DengXian-Regular"/>
              </a:rPr>
              <a:t>Wuyang</a:t>
            </a:r>
            <a:r>
              <a:rPr lang="en-US" altLang="zh-CN" sz="1800" b="0" dirty="0">
                <a:solidFill>
                  <a:srgbClr val="000000"/>
                </a:solidFill>
                <a:effectLst/>
                <a:latin typeface="DengXian-Regular"/>
              </a:rPr>
              <a:t>, et al. "Lifelong language pretraining with distribution-specialized experts." ICML, 2023.</a:t>
            </a:r>
            <a:endParaRPr lang="zh-CN" altLang="en-US" dirty="0"/>
          </a:p>
        </p:txBody>
      </p:sp>
    </p:spTree>
    <p:extLst>
      <p:ext uri="{BB962C8B-B14F-4D97-AF65-F5344CB8AC3E}">
        <p14:creationId xmlns:p14="http://schemas.microsoft.com/office/powerpoint/2010/main" val="338239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a:solidFill>
                  <a:srgbClr val="000000"/>
                </a:solidFill>
                <a:effectLst/>
                <a:latin typeface="DengXian-Light"/>
              </a:rPr>
              <a:t>Expansion + Regularization</a:t>
            </a:r>
            <a:endParaRPr lang="zh-CN" altLang="en-US"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B6C91EBB-E04B-C159-BB0C-7193E8957B0B}"/>
              </a:ext>
            </a:extLst>
          </p:cNvPr>
          <p:cNvPicPr>
            <a:picLocks noChangeAspect="1"/>
          </p:cNvPicPr>
          <p:nvPr/>
        </p:nvPicPr>
        <p:blipFill>
          <a:blip r:embed="rId2"/>
          <a:stretch>
            <a:fillRect/>
          </a:stretch>
        </p:blipFill>
        <p:spPr>
          <a:xfrm>
            <a:off x="4589105" y="1555746"/>
            <a:ext cx="6871400" cy="3746507"/>
          </a:xfrm>
          <a:prstGeom prst="rect">
            <a:avLst/>
          </a:prstGeom>
        </p:spPr>
      </p:pic>
      <p:sp>
        <p:nvSpPr>
          <p:cNvPr id="5" name="文本框 4">
            <a:extLst>
              <a:ext uri="{FF2B5EF4-FFF2-40B4-BE49-F238E27FC236}">
                <a16:creationId xmlns:a16="http://schemas.microsoft.com/office/drawing/2014/main" id="{259C80E2-DD12-F15B-06BA-5870D3C07091}"/>
              </a:ext>
            </a:extLst>
          </p:cNvPr>
          <p:cNvSpPr txBox="1"/>
          <p:nvPr/>
        </p:nvSpPr>
        <p:spPr>
          <a:xfrm>
            <a:off x="736258" y="1785147"/>
            <a:ext cx="3862157" cy="3416320"/>
          </a:xfrm>
          <a:prstGeom prst="rect">
            <a:avLst/>
          </a:prstGeom>
          <a:noFill/>
        </p:spPr>
        <p:txBody>
          <a:bodyPr wrap="square">
            <a:spAutoFit/>
          </a:bodyPr>
          <a:lstStyle/>
          <a:p>
            <a:r>
              <a:rPr lang="en-US" altLang="zh-CN" sz="2400" b="0" dirty="0">
                <a:solidFill>
                  <a:srgbClr val="000000"/>
                </a:solidFill>
                <a:effectLst/>
                <a:latin typeface="ArialMT"/>
              </a:rPr>
              <a:t>• </a:t>
            </a:r>
            <a:r>
              <a:rPr lang="en-US" altLang="zh-CN" sz="2400" b="0" dirty="0">
                <a:solidFill>
                  <a:srgbClr val="000000"/>
                </a:solidFill>
                <a:effectLst/>
                <a:latin typeface="DengXian-Regular"/>
              </a:rPr>
              <a:t>Expand experts for new distributions </a:t>
            </a:r>
          </a:p>
          <a:p>
            <a:endParaRPr lang="en-US" altLang="zh-CN" sz="2400" b="0" dirty="0">
              <a:solidFill>
                <a:srgbClr val="000000"/>
              </a:solidFill>
              <a:effectLst/>
              <a:latin typeface="DengXian-Regular"/>
            </a:endParaRPr>
          </a:p>
          <a:p>
            <a:r>
              <a:rPr lang="en-US" altLang="zh-CN" sz="2400" b="0" dirty="0">
                <a:solidFill>
                  <a:srgbClr val="000000"/>
                </a:solidFill>
                <a:effectLst/>
                <a:latin typeface="ArialMT"/>
              </a:rPr>
              <a:t>• </a:t>
            </a:r>
            <a:r>
              <a:rPr lang="en-US" altLang="zh-CN" sz="2400" b="0" dirty="0">
                <a:solidFill>
                  <a:srgbClr val="000000"/>
                </a:solidFill>
                <a:effectLst/>
                <a:latin typeface="DengXian-Regular"/>
              </a:rPr>
              <a:t>Partially freeze old experts/</a:t>
            </a:r>
            <a:r>
              <a:rPr lang="en-US" altLang="zh-CN" sz="2400" b="0" dirty="0" err="1">
                <a:solidFill>
                  <a:srgbClr val="000000"/>
                </a:solidFill>
                <a:effectLst/>
                <a:latin typeface="DengXian-Regular"/>
              </a:rPr>
              <a:t>gatings</a:t>
            </a:r>
            <a:r>
              <a:rPr lang="en-US" altLang="zh-CN" sz="2400" b="0" dirty="0">
                <a:solidFill>
                  <a:srgbClr val="000000"/>
                </a:solidFill>
                <a:effectLst/>
                <a:latin typeface="DengXian-Regular"/>
              </a:rPr>
              <a:t> </a:t>
            </a:r>
          </a:p>
          <a:p>
            <a:endParaRPr lang="en-US" altLang="zh-CN" sz="2400" b="0" dirty="0">
              <a:solidFill>
                <a:srgbClr val="000000"/>
              </a:solidFill>
              <a:effectLst/>
              <a:latin typeface="DengXian-Regular"/>
            </a:endParaRPr>
          </a:p>
          <a:p>
            <a:r>
              <a:rPr lang="en-US" altLang="zh-CN" sz="2400" b="0" dirty="0">
                <a:solidFill>
                  <a:srgbClr val="000000"/>
                </a:solidFill>
                <a:effectLst/>
                <a:latin typeface="ArialMT"/>
              </a:rPr>
              <a:t>• </a:t>
            </a:r>
            <a:r>
              <a:rPr lang="en-US" altLang="zh-CN" sz="2400" b="0" dirty="0">
                <a:solidFill>
                  <a:srgbClr val="000000"/>
                </a:solidFill>
                <a:effectLst/>
                <a:latin typeface="DengXian-Regular"/>
              </a:rPr>
              <a:t>Train with “Learning without Forgetting” loss (Regularization) </a:t>
            </a:r>
            <a:endParaRPr lang="zh-CN" altLang="en-US" sz="2400" dirty="0"/>
          </a:p>
        </p:txBody>
      </p:sp>
      <p:sp>
        <p:nvSpPr>
          <p:cNvPr id="7" name="文本框 6">
            <a:extLst>
              <a:ext uri="{FF2B5EF4-FFF2-40B4-BE49-F238E27FC236}">
                <a16:creationId xmlns:a16="http://schemas.microsoft.com/office/drawing/2014/main" id="{A1591053-5140-A146-9F66-68950F4EC111}"/>
              </a:ext>
            </a:extLst>
          </p:cNvPr>
          <p:cNvSpPr txBox="1"/>
          <p:nvPr/>
        </p:nvSpPr>
        <p:spPr>
          <a:xfrm>
            <a:off x="1036763" y="5672327"/>
            <a:ext cx="11160000" cy="646331"/>
          </a:xfrm>
          <a:prstGeom prst="rect">
            <a:avLst/>
          </a:prstGeom>
          <a:noFill/>
        </p:spPr>
        <p:txBody>
          <a:bodyPr wrap="square">
            <a:spAutoFit/>
          </a:bodyPr>
          <a:lstStyle/>
          <a:p>
            <a:r>
              <a:rPr lang="en-US" altLang="zh-CN" sz="1800" b="0" dirty="0">
                <a:solidFill>
                  <a:srgbClr val="000000"/>
                </a:solidFill>
                <a:effectLst/>
                <a:latin typeface="DengXian-Regular"/>
              </a:rPr>
              <a:t>Chen, </a:t>
            </a:r>
            <a:r>
              <a:rPr lang="en-US" altLang="zh-CN" sz="1800" b="0" dirty="0" err="1">
                <a:solidFill>
                  <a:srgbClr val="000000"/>
                </a:solidFill>
                <a:effectLst/>
                <a:latin typeface="DengXian-Regular"/>
              </a:rPr>
              <a:t>Wuyang</a:t>
            </a:r>
            <a:r>
              <a:rPr lang="en-US" altLang="zh-CN" sz="1800" b="0" dirty="0">
                <a:solidFill>
                  <a:srgbClr val="000000"/>
                </a:solidFill>
                <a:effectLst/>
                <a:latin typeface="DengXian-Regular"/>
              </a:rPr>
              <a:t>, et al. "Lifelong language pretraining with distribution-specialized experts." ICML, 2023.</a:t>
            </a:r>
            <a:endParaRPr lang="zh-CN" altLang="en-US" dirty="0"/>
          </a:p>
        </p:txBody>
      </p:sp>
    </p:spTree>
    <p:extLst>
      <p:ext uri="{BB962C8B-B14F-4D97-AF65-F5344CB8AC3E}">
        <p14:creationId xmlns:p14="http://schemas.microsoft.com/office/powerpoint/2010/main" val="2477524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a:solidFill>
                  <a:srgbClr val="000000"/>
                </a:solidFill>
                <a:effectLst/>
                <a:latin typeface="DengXian-Light"/>
              </a:rPr>
              <a:t>Results</a:t>
            </a:r>
            <a:endParaRPr lang="zh-CN" altLang="en-US"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8779CC8C-9BE0-7D80-F52F-2D78A0C12B09}"/>
              </a:ext>
            </a:extLst>
          </p:cNvPr>
          <p:cNvPicPr>
            <a:picLocks noChangeAspect="1"/>
          </p:cNvPicPr>
          <p:nvPr/>
        </p:nvPicPr>
        <p:blipFill>
          <a:blip r:embed="rId2"/>
          <a:stretch>
            <a:fillRect/>
          </a:stretch>
        </p:blipFill>
        <p:spPr>
          <a:xfrm>
            <a:off x="503947" y="2026606"/>
            <a:ext cx="11188867" cy="2629125"/>
          </a:xfrm>
          <a:prstGeom prst="rect">
            <a:avLst/>
          </a:prstGeom>
        </p:spPr>
      </p:pic>
      <p:sp>
        <p:nvSpPr>
          <p:cNvPr id="5" name="文本框 4">
            <a:extLst>
              <a:ext uri="{FF2B5EF4-FFF2-40B4-BE49-F238E27FC236}">
                <a16:creationId xmlns:a16="http://schemas.microsoft.com/office/drawing/2014/main" id="{29AEEF74-7BBC-B694-065C-F83448BD8827}"/>
              </a:ext>
            </a:extLst>
          </p:cNvPr>
          <p:cNvSpPr txBox="1"/>
          <p:nvPr/>
        </p:nvSpPr>
        <p:spPr>
          <a:xfrm>
            <a:off x="1036763" y="5623011"/>
            <a:ext cx="11160000" cy="646331"/>
          </a:xfrm>
          <a:prstGeom prst="rect">
            <a:avLst/>
          </a:prstGeom>
          <a:noFill/>
        </p:spPr>
        <p:txBody>
          <a:bodyPr wrap="square">
            <a:spAutoFit/>
          </a:bodyPr>
          <a:lstStyle/>
          <a:p>
            <a:r>
              <a:rPr lang="en-US" altLang="zh-CN" sz="1800" b="0" dirty="0">
                <a:solidFill>
                  <a:srgbClr val="000000"/>
                </a:solidFill>
                <a:effectLst/>
                <a:latin typeface="DengXian-Regular"/>
              </a:rPr>
              <a:t>Chen, </a:t>
            </a:r>
            <a:r>
              <a:rPr lang="en-US" altLang="zh-CN" sz="1800" b="0" dirty="0" err="1">
                <a:solidFill>
                  <a:srgbClr val="000000"/>
                </a:solidFill>
                <a:effectLst/>
                <a:latin typeface="DengXian-Regular"/>
              </a:rPr>
              <a:t>Wuyang</a:t>
            </a:r>
            <a:r>
              <a:rPr lang="en-US" altLang="zh-CN" sz="1800" b="0" dirty="0">
                <a:solidFill>
                  <a:srgbClr val="000000"/>
                </a:solidFill>
                <a:effectLst/>
                <a:latin typeface="DengXian-Regular"/>
              </a:rPr>
              <a:t>, et al. "Lifelong language pretraining with distribution-specialized experts." ICML, 2023.</a:t>
            </a:r>
            <a:endParaRPr lang="zh-CN" altLang="en-US" dirty="0"/>
          </a:p>
        </p:txBody>
      </p:sp>
    </p:spTree>
    <p:extLst>
      <p:ext uri="{BB962C8B-B14F-4D97-AF65-F5344CB8AC3E}">
        <p14:creationId xmlns:p14="http://schemas.microsoft.com/office/powerpoint/2010/main" val="1775255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a:solidFill>
                  <a:srgbClr val="000000"/>
                </a:solidFill>
                <a:effectLst/>
                <a:latin typeface="DengXian-Light"/>
              </a:rPr>
              <a:t>Drawback</a:t>
            </a:r>
            <a:endParaRPr lang="zh-CN" altLang="en-US"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BCA2AFB4-1D61-7975-4CBC-6F1DEA67E1C4}"/>
              </a:ext>
            </a:extLst>
          </p:cNvPr>
          <p:cNvPicPr>
            <a:picLocks noChangeAspect="1"/>
          </p:cNvPicPr>
          <p:nvPr/>
        </p:nvPicPr>
        <p:blipFill>
          <a:blip r:embed="rId2"/>
          <a:stretch>
            <a:fillRect/>
          </a:stretch>
        </p:blipFill>
        <p:spPr>
          <a:xfrm>
            <a:off x="4598415" y="1555746"/>
            <a:ext cx="6871400" cy="3746507"/>
          </a:xfrm>
          <a:prstGeom prst="rect">
            <a:avLst/>
          </a:prstGeom>
        </p:spPr>
      </p:pic>
      <p:sp>
        <p:nvSpPr>
          <p:cNvPr id="5" name="文本框 4">
            <a:extLst>
              <a:ext uri="{FF2B5EF4-FFF2-40B4-BE49-F238E27FC236}">
                <a16:creationId xmlns:a16="http://schemas.microsoft.com/office/drawing/2014/main" id="{9FA49DD9-4D80-FEF0-678D-625BD9CD4EB2}"/>
              </a:ext>
            </a:extLst>
          </p:cNvPr>
          <p:cNvSpPr txBox="1"/>
          <p:nvPr/>
        </p:nvSpPr>
        <p:spPr>
          <a:xfrm>
            <a:off x="726948" y="2432843"/>
            <a:ext cx="3773347" cy="1938992"/>
          </a:xfrm>
          <a:prstGeom prst="rect">
            <a:avLst/>
          </a:prstGeom>
          <a:noFill/>
        </p:spPr>
        <p:txBody>
          <a:bodyPr wrap="square">
            <a:spAutoFit/>
          </a:bodyPr>
          <a:lstStyle/>
          <a:p>
            <a:r>
              <a:rPr lang="en-US" altLang="zh-CN" sz="2400" b="0" dirty="0">
                <a:solidFill>
                  <a:srgbClr val="000000"/>
                </a:solidFill>
                <a:effectLst/>
                <a:latin typeface="ArialMT"/>
              </a:rPr>
              <a:t>• </a:t>
            </a:r>
            <a:r>
              <a:rPr lang="en-US" altLang="zh-CN" sz="2400" b="0" dirty="0">
                <a:solidFill>
                  <a:srgbClr val="000000"/>
                </a:solidFill>
                <a:effectLst/>
                <a:latin typeface="DengXian-Regular"/>
              </a:rPr>
              <a:t>Expand dimensions of gating layer with random initialization. </a:t>
            </a:r>
          </a:p>
          <a:p>
            <a:r>
              <a:rPr lang="en-US" altLang="zh-CN" sz="2400" b="0" dirty="0">
                <a:solidFill>
                  <a:srgbClr val="000000"/>
                </a:solidFill>
                <a:effectLst/>
                <a:latin typeface="ArialMT"/>
              </a:rPr>
              <a:t>• </a:t>
            </a:r>
            <a:r>
              <a:rPr lang="en-US" altLang="zh-CN" sz="2400" b="0" dirty="0">
                <a:solidFill>
                  <a:srgbClr val="000000"/>
                </a:solidFill>
                <a:effectLst/>
                <a:latin typeface="DengXian-Regular"/>
              </a:rPr>
              <a:t>Need extra regularization </a:t>
            </a:r>
          </a:p>
          <a:p>
            <a:r>
              <a:rPr lang="en-US" altLang="zh-CN" sz="2400" b="0" dirty="0">
                <a:solidFill>
                  <a:srgbClr val="000000"/>
                </a:solidFill>
                <a:effectLst/>
                <a:latin typeface="ArialMT"/>
              </a:rPr>
              <a:t>• </a:t>
            </a:r>
            <a:r>
              <a:rPr lang="en-US" altLang="zh-CN" sz="2400" b="1" dirty="0">
                <a:solidFill>
                  <a:srgbClr val="000000"/>
                </a:solidFill>
                <a:effectLst/>
                <a:latin typeface="DengXian-Bold"/>
              </a:rPr>
              <a:t>Not pluggable</a:t>
            </a:r>
            <a:endParaRPr lang="zh-CN" altLang="en-US" sz="2400" b="1" dirty="0"/>
          </a:p>
        </p:txBody>
      </p:sp>
    </p:spTree>
    <p:extLst>
      <p:ext uri="{BB962C8B-B14F-4D97-AF65-F5344CB8AC3E}">
        <p14:creationId xmlns:p14="http://schemas.microsoft.com/office/powerpoint/2010/main" val="240947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err="1">
                <a:solidFill>
                  <a:srgbClr val="000000"/>
                </a:solidFill>
                <a:effectLst/>
                <a:latin typeface="DengXian-Light"/>
              </a:rPr>
              <a:t>PanGu</a:t>
            </a:r>
            <a:r>
              <a:rPr lang="en-US" altLang="zh-CN" sz="3200" b="1" dirty="0">
                <a:solidFill>
                  <a:srgbClr val="000000"/>
                </a:solidFill>
                <a:effectLst/>
                <a:latin typeface="DengXian-Light"/>
              </a:rPr>
              <a:t>-Sigma</a:t>
            </a:r>
            <a:endParaRPr lang="zh-CN" altLang="en-US"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D3B3E674-1EDD-E10C-FA3D-FA040F1C719B}"/>
              </a:ext>
            </a:extLst>
          </p:cNvPr>
          <p:cNvPicPr>
            <a:picLocks noChangeAspect="1"/>
          </p:cNvPicPr>
          <p:nvPr/>
        </p:nvPicPr>
        <p:blipFill>
          <a:blip r:embed="rId2"/>
          <a:stretch>
            <a:fillRect/>
          </a:stretch>
        </p:blipFill>
        <p:spPr>
          <a:xfrm>
            <a:off x="1316009" y="1174287"/>
            <a:ext cx="9564743" cy="4509426"/>
          </a:xfrm>
          <a:prstGeom prst="rect">
            <a:avLst/>
          </a:prstGeom>
        </p:spPr>
      </p:pic>
      <p:sp>
        <p:nvSpPr>
          <p:cNvPr id="5" name="文本框 4">
            <a:extLst>
              <a:ext uri="{FF2B5EF4-FFF2-40B4-BE49-F238E27FC236}">
                <a16:creationId xmlns:a16="http://schemas.microsoft.com/office/drawing/2014/main" id="{565E159F-7F09-93D8-0D1D-A96566BA569F}"/>
              </a:ext>
            </a:extLst>
          </p:cNvPr>
          <p:cNvSpPr txBox="1"/>
          <p:nvPr/>
        </p:nvSpPr>
        <p:spPr>
          <a:xfrm>
            <a:off x="518400" y="5760000"/>
            <a:ext cx="11160000" cy="923330"/>
          </a:xfrm>
          <a:prstGeom prst="rect">
            <a:avLst/>
          </a:prstGeom>
          <a:noFill/>
        </p:spPr>
        <p:txBody>
          <a:bodyPr wrap="square">
            <a:spAutoFit/>
          </a:bodyPr>
          <a:lstStyle/>
          <a:p>
            <a:r>
              <a:rPr lang="en-US" altLang="zh-CN" sz="1800" b="0" dirty="0">
                <a:solidFill>
                  <a:srgbClr val="000000"/>
                </a:solidFill>
                <a:effectLst/>
                <a:latin typeface="DengXian-Regular"/>
              </a:rPr>
              <a:t>Ren, </a:t>
            </a:r>
            <a:r>
              <a:rPr lang="en-US" altLang="zh-CN" sz="1800" b="0" dirty="0" err="1">
                <a:solidFill>
                  <a:srgbClr val="000000"/>
                </a:solidFill>
                <a:effectLst/>
                <a:latin typeface="DengXian-Regular"/>
              </a:rPr>
              <a:t>Xiaozhe</a:t>
            </a:r>
            <a:r>
              <a:rPr lang="en-US" altLang="zh-CN" sz="1800" b="0" dirty="0">
                <a:solidFill>
                  <a:srgbClr val="000000"/>
                </a:solidFill>
                <a:effectLst/>
                <a:latin typeface="DengXian-Regular"/>
              </a:rPr>
              <a:t>, et al. "</a:t>
            </a:r>
            <a:r>
              <a:rPr lang="en-US" altLang="zh-CN" sz="1800" b="0" dirty="0" err="1">
                <a:solidFill>
                  <a:srgbClr val="000000"/>
                </a:solidFill>
                <a:effectLst/>
                <a:latin typeface="DengXian-Regular"/>
              </a:rPr>
              <a:t>PanGu</a:t>
            </a:r>
            <a:r>
              <a:rPr lang="en-US" altLang="zh-CN" sz="1800" b="0" dirty="0">
                <a:solidFill>
                  <a:srgbClr val="000000"/>
                </a:solidFill>
                <a:effectLst/>
                <a:latin typeface="DengXian-Regular"/>
              </a:rPr>
              <a:t>-{\Sigma}: Towards Trillion Parameter Language Model with Sparse Heterogeneous Computing." </a:t>
            </a:r>
            <a:r>
              <a:rPr lang="en-US" altLang="zh-CN" sz="1800" b="0" dirty="0" err="1">
                <a:solidFill>
                  <a:srgbClr val="000000"/>
                </a:solidFill>
                <a:effectLst/>
                <a:latin typeface="DengXian-Regular"/>
              </a:rPr>
              <a:t>arXiv</a:t>
            </a:r>
            <a:r>
              <a:rPr lang="en-US" altLang="zh-CN" sz="1800" b="0" dirty="0">
                <a:solidFill>
                  <a:srgbClr val="000000"/>
                </a:solidFill>
                <a:effectLst/>
                <a:latin typeface="DengXian-Regular"/>
              </a:rPr>
              <a:t> preprint arXiv:2303.10845 (2023).</a:t>
            </a:r>
            <a:endParaRPr lang="zh-CN" altLang="en-US" dirty="0"/>
          </a:p>
        </p:txBody>
      </p:sp>
    </p:spTree>
    <p:extLst>
      <p:ext uri="{BB962C8B-B14F-4D97-AF65-F5344CB8AC3E}">
        <p14:creationId xmlns:p14="http://schemas.microsoft.com/office/powerpoint/2010/main" val="252226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BCFF29D-0753-E1DA-4EFC-13F613AC6487}"/>
              </a:ext>
            </a:extLst>
          </p:cNvPr>
          <p:cNvPicPr>
            <a:picLocks noChangeAspect="1"/>
          </p:cNvPicPr>
          <p:nvPr/>
        </p:nvPicPr>
        <p:blipFill>
          <a:blip r:embed="rId2"/>
          <a:stretch>
            <a:fillRect/>
          </a:stretch>
        </p:blipFill>
        <p:spPr>
          <a:xfrm>
            <a:off x="5913408" y="922087"/>
            <a:ext cx="6120000" cy="5137173"/>
          </a:xfrm>
          <a:prstGeom prst="rect">
            <a:avLst/>
          </a:prstGeom>
        </p:spPr>
      </p:pic>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a:solidFill>
                  <a:srgbClr val="000000"/>
                </a:solidFill>
                <a:effectLst/>
                <a:latin typeface="DengXian-Light"/>
              </a:rPr>
              <a:t>Random Routed Experts</a:t>
            </a:r>
            <a:endParaRPr lang="zh-CN" altLang="en-US" b="1"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1B814D4F-9190-347B-4F4F-72CE47CCBCA7}"/>
              </a:ext>
            </a:extLst>
          </p:cNvPr>
          <p:cNvSpPr txBox="1"/>
          <p:nvPr/>
        </p:nvSpPr>
        <p:spPr>
          <a:xfrm>
            <a:off x="357639" y="1694179"/>
            <a:ext cx="5740742" cy="2677656"/>
          </a:xfrm>
          <a:prstGeom prst="rect">
            <a:avLst/>
          </a:prstGeom>
          <a:noFill/>
        </p:spPr>
        <p:txBody>
          <a:bodyPr wrap="square">
            <a:spAutoFit/>
          </a:bodyPr>
          <a:lstStyle/>
          <a:p>
            <a:r>
              <a:rPr lang="en-US" altLang="zh-CN" sz="2800" b="0" dirty="0">
                <a:solidFill>
                  <a:srgbClr val="000000"/>
                </a:solidFill>
                <a:effectLst/>
                <a:latin typeface="DengXian-Regular"/>
              </a:rPr>
              <a:t>RRE</a:t>
            </a:r>
            <a:r>
              <a:rPr lang="zh-CN" altLang="en-US" sz="2800" b="0" dirty="0">
                <a:solidFill>
                  <a:srgbClr val="000000"/>
                </a:solidFill>
                <a:effectLst/>
                <a:latin typeface="DengXian-Regular"/>
              </a:rPr>
              <a:t>做了双层的设计：</a:t>
            </a:r>
            <a:endParaRPr lang="en-US" altLang="zh-CN" sz="2800" b="0" dirty="0">
              <a:solidFill>
                <a:srgbClr val="000000"/>
              </a:solidFill>
              <a:effectLst/>
              <a:latin typeface="DengXian-Regular"/>
            </a:endParaRPr>
          </a:p>
          <a:p>
            <a:r>
              <a:rPr lang="zh-CN" altLang="en-US" sz="2800" b="0" dirty="0">
                <a:solidFill>
                  <a:srgbClr val="000000"/>
                </a:solidFill>
                <a:effectLst/>
                <a:latin typeface="DengXian-Regular"/>
              </a:rPr>
              <a:t> </a:t>
            </a:r>
            <a:r>
              <a:rPr lang="en-US" altLang="zh-CN" sz="2800" b="0" dirty="0">
                <a:solidFill>
                  <a:srgbClr val="000000"/>
                </a:solidFill>
                <a:effectLst/>
                <a:latin typeface="ArialMT"/>
              </a:rPr>
              <a:t>• </a:t>
            </a:r>
            <a:r>
              <a:rPr lang="zh-CN" altLang="en-US" sz="2800" b="0" dirty="0">
                <a:solidFill>
                  <a:srgbClr val="000000"/>
                </a:solidFill>
                <a:effectLst/>
                <a:latin typeface="DengXian-Regular"/>
              </a:rPr>
              <a:t>第⼀层，根据任务分配给不同 的专家组（多个</a:t>
            </a:r>
            <a:r>
              <a:rPr lang="en-US" altLang="zh-CN" sz="2800" b="0" dirty="0">
                <a:solidFill>
                  <a:srgbClr val="000000"/>
                </a:solidFill>
                <a:effectLst/>
                <a:latin typeface="DengXian-Regular"/>
              </a:rPr>
              <a:t>expert</a:t>
            </a:r>
            <a:r>
              <a:rPr lang="zh-CN" altLang="en-US" sz="2800" b="0" dirty="0">
                <a:solidFill>
                  <a:srgbClr val="000000"/>
                </a:solidFill>
                <a:effectLst/>
                <a:latin typeface="DengXian-Regular"/>
              </a:rPr>
              <a:t>构成⼀个 专家组，供⼀个</a:t>
            </a:r>
            <a:r>
              <a:rPr lang="en-US" altLang="zh-CN" sz="2800" b="0" dirty="0">
                <a:solidFill>
                  <a:srgbClr val="000000"/>
                </a:solidFill>
                <a:effectLst/>
                <a:latin typeface="DengXian-Regular"/>
              </a:rPr>
              <a:t>task/domain</a:t>
            </a:r>
            <a:r>
              <a:rPr lang="zh-CN" altLang="en-US" sz="2800" b="0" dirty="0">
                <a:solidFill>
                  <a:srgbClr val="000000"/>
                </a:solidFill>
                <a:effectLst/>
                <a:latin typeface="DengXian-Regular"/>
              </a:rPr>
              <a:t>使 ⽤） </a:t>
            </a:r>
            <a:endParaRPr lang="en-US" altLang="zh-CN" sz="2800" b="0" dirty="0">
              <a:solidFill>
                <a:srgbClr val="000000"/>
              </a:solidFill>
              <a:effectLst/>
              <a:latin typeface="DengXian-Regular"/>
            </a:endParaRPr>
          </a:p>
          <a:p>
            <a:r>
              <a:rPr lang="en-US" altLang="zh-CN" sz="2800" b="0" dirty="0">
                <a:solidFill>
                  <a:srgbClr val="000000"/>
                </a:solidFill>
                <a:effectLst/>
                <a:latin typeface="ArialMT"/>
              </a:rPr>
              <a:t>• </a:t>
            </a:r>
            <a:r>
              <a:rPr lang="zh-CN" altLang="en-US" sz="2800" b="0" dirty="0">
                <a:solidFill>
                  <a:srgbClr val="000000"/>
                </a:solidFill>
                <a:effectLst/>
                <a:latin typeface="DengXian-Regular"/>
              </a:rPr>
              <a:t>第⼆层，使⽤组内随机</a:t>
            </a:r>
            <a:r>
              <a:rPr lang="en-US" altLang="zh-CN" sz="2800" b="0" dirty="0">
                <a:solidFill>
                  <a:srgbClr val="000000"/>
                </a:solidFill>
                <a:effectLst/>
                <a:latin typeface="DengXian-Regular"/>
              </a:rPr>
              <a:t>Gating</a:t>
            </a:r>
            <a:r>
              <a:rPr lang="zh-CN" altLang="en-US" sz="2800" b="0" dirty="0">
                <a:solidFill>
                  <a:srgbClr val="000000"/>
                </a:solidFill>
                <a:effectLst/>
                <a:latin typeface="DengXian-Regular"/>
              </a:rPr>
              <a:t>， 让专家组的</a:t>
            </a:r>
            <a:r>
              <a:rPr lang="en-US" altLang="zh-CN" sz="2800" b="0" dirty="0">
                <a:solidFill>
                  <a:srgbClr val="000000"/>
                </a:solidFill>
                <a:effectLst/>
                <a:latin typeface="DengXian-Regular"/>
              </a:rPr>
              <a:t>expert</a:t>
            </a:r>
            <a:r>
              <a:rPr lang="zh-CN" altLang="en-US" sz="2800" b="0" dirty="0">
                <a:solidFill>
                  <a:srgbClr val="000000"/>
                </a:solidFill>
                <a:effectLst/>
                <a:latin typeface="DengXian-Regular"/>
              </a:rPr>
              <a:t>可以负载均衡。</a:t>
            </a:r>
            <a:endParaRPr lang="zh-CN" altLang="en-US" sz="2800" dirty="0"/>
          </a:p>
        </p:txBody>
      </p:sp>
      <p:sp>
        <p:nvSpPr>
          <p:cNvPr id="7" name="文本框 6">
            <a:extLst>
              <a:ext uri="{FF2B5EF4-FFF2-40B4-BE49-F238E27FC236}">
                <a16:creationId xmlns:a16="http://schemas.microsoft.com/office/drawing/2014/main" id="{39767A34-1FE0-AEF3-F8E5-82C9B522FB7A}"/>
              </a:ext>
            </a:extLst>
          </p:cNvPr>
          <p:cNvSpPr txBox="1"/>
          <p:nvPr/>
        </p:nvSpPr>
        <p:spPr>
          <a:xfrm>
            <a:off x="518400" y="5832000"/>
            <a:ext cx="11160000" cy="720000"/>
          </a:xfrm>
          <a:prstGeom prst="rect">
            <a:avLst/>
          </a:prstGeom>
          <a:noFill/>
        </p:spPr>
        <p:txBody>
          <a:bodyPr wrap="square">
            <a:spAutoFit/>
          </a:bodyPr>
          <a:lstStyle/>
          <a:p>
            <a:r>
              <a:rPr lang="en-US" altLang="zh-CN" sz="1800" b="0" dirty="0">
                <a:solidFill>
                  <a:srgbClr val="000000"/>
                </a:solidFill>
                <a:effectLst/>
                <a:latin typeface="DengXian-Regular"/>
              </a:rPr>
              <a:t>Ren, </a:t>
            </a:r>
            <a:r>
              <a:rPr lang="en-US" altLang="zh-CN" sz="1800" b="0" dirty="0" err="1">
                <a:solidFill>
                  <a:srgbClr val="000000"/>
                </a:solidFill>
                <a:effectLst/>
                <a:latin typeface="DengXian-Regular"/>
              </a:rPr>
              <a:t>Xiaozhe</a:t>
            </a:r>
            <a:r>
              <a:rPr lang="en-US" altLang="zh-CN" sz="1800" b="0" dirty="0">
                <a:solidFill>
                  <a:srgbClr val="000000"/>
                </a:solidFill>
                <a:effectLst/>
                <a:latin typeface="DengXian-Regular"/>
              </a:rPr>
              <a:t>, et al. "</a:t>
            </a:r>
            <a:r>
              <a:rPr lang="en-US" altLang="zh-CN" sz="1800" b="0" dirty="0" err="1">
                <a:solidFill>
                  <a:srgbClr val="000000"/>
                </a:solidFill>
                <a:effectLst/>
                <a:latin typeface="DengXian-Regular"/>
              </a:rPr>
              <a:t>PanGu</a:t>
            </a:r>
            <a:r>
              <a:rPr lang="en-US" altLang="zh-CN" sz="1800" b="0" dirty="0">
                <a:solidFill>
                  <a:srgbClr val="000000"/>
                </a:solidFill>
                <a:effectLst/>
                <a:latin typeface="DengXian-Regular"/>
              </a:rPr>
              <a:t>-{\Sigma}: Towards Trillion Parameter Language Model with Sparse Heterogeneous Computing." </a:t>
            </a:r>
            <a:r>
              <a:rPr lang="en-US" altLang="zh-CN" sz="1800" b="0" dirty="0" err="1">
                <a:solidFill>
                  <a:srgbClr val="000000"/>
                </a:solidFill>
                <a:effectLst/>
                <a:latin typeface="DengXian-Regular"/>
              </a:rPr>
              <a:t>arXiv</a:t>
            </a:r>
            <a:r>
              <a:rPr lang="en-US" altLang="zh-CN" sz="1800" b="0" dirty="0">
                <a:solidFill>
                  <a:srgbClr val="000000"/>
                </a:solidFill>
                <a:effectLst/>
                <a:latin typeface="DengXian-Regular"/>
              </a:rPr>
              <a:t> preprint arXiv:2303.10845 (2023).</a:t>
            </a:r>
            <a:endParaRPr lang="zh-CN" altLang="en-US" dirty="0"/>
          </a:p>
        </p:txBody>
      </p:sp>
    </p:spTree>
    <p:extLst>
      <p:ext uri="{BB962C8B-B14F-4D97-AF65-F5344CB8AC3E}">
        <p14:creationId xmlns:p14="http://schemas.microsoft.com/office/powerpoint/2010/main" val="54578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a:solidFill>
                  <a:srgbClr val="000000"/>
                </a:solidFill>
                <a:effectLst/>
                <a:latin typeface="DengXian-Light"/>
              </a:rPr>
              <a:t>Domain Extract</a:t>
            </a:r>
            <a:endParaRPr lang="zh-CN" altLang="en-US"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76077E08-FB90-3E31-8808-0A5D969DA3B1}"/>
              </a:ext>
            </a:extLst>
          </p:cNvPr>
          <p:cNvPicPr>
            <a:picLocks noChangeAspect="1"/>
          </p:cNvPicPr>
          <p:nvPr/>
        </p:nvPicPr>
        <p:blipFill>
          <a:blip r:embed="rId2"/>
          <a:stretch>
            <a:fillRect/>
          </a:stretch>
        </p:blipFill>
        <p:spPr>
          <a:xfrm>
            <a:off x="2046824" y="1219178"/>
            <a:ext cx="8103113" cy="4419643"/>
          </a:xfrm>
          <a:prstGeom prst="rect">
            <a:avLst/>
          </a:prstGeom>
        </p:spPr>
      </p:pic>
      <p:sp>
        <p:nvSpPr>
          <p:cNvPr id="5" name="文本框 4">
            <a:extLst>
              <a:ext uri="{FF2B5EF4-FFF2-40B4-BE49-F238E27FC236}">
                <a16:creationId xmlns:a16="http://schemas.microsoft.com/office/drawing/2014/main" id="{BB2737A0-EAB9-762A-BE1C-373FDCD6E8AB}"/>
              </a:ext>
            </a:extLst>
          </p:cNvPr>
          <p:cNvSpPr txBox="1"/>
          <p:nvPr/>
        </p:nvSpPr>
        <p:spPr>
          <a:xfrm>
            <a:off x="518381" y="5760000"/>
            <a:ext cx="11160000" cy="923330"/>
          </a:xfrm>
          <a:prstGeom prst="rect">
            <a:avLst/>
          </a:prstGeom>
          <a:noFill/>
        </p:spPr>
        <p:txBody>
          <a:bodyPr wrap="square">
            <a:spAutoFit/>
          </a:bodyPr>
          <a:lstStyle/>
          <a:p>
            <a:r>
              <a:rPr lang="en-US" altLang="zh-CN" sz="1800" b="0" dirty="0">
                <a:solidFill>
                  <a:srgbClr val="000000"/>
                </a:solidFill>
                <a:effectLst/>
                <a:latin typeface="DengXian-Regular"/>
              </a:rPr>
              <a:t>Ren, </a:t>
            </a:r>
            <a:r>
              <a:rPr lang="en-US" altLang="zh-CN" sz="1800" b="0" dirty="0" err="1">
                <a:solidFill>
                  <a:srgbClr val="000000"/>
                </a:solidFill>
                <a:effectLst/>
                <a:latin typeface="DengXian-Regular"/>
              </a:rPr>
              <a:t>Xiaozhe</a:t>
            </a:r>
            <a:r>
              <a:rPr lang="en-US" altLang="zh-CN" sz="1800" b="0" dirty="0">
                <a:solidFill>
                  <a:srgbClr val="000000"/>
                </a:solidFill>
                <a:effectLst/>
                <a:latin typeface="DengXian-Regular"/>
              </a:rPr>
              <a:t>, et al. "</a:t>
            </a:r>
            <a:r>
              <a:rPr lang="en-US" altLang="zh-CN" sz="1800" b="0" dirty="0" err="1">
                <a:solidFill>
                  <a:srgbClr val="000000"/>
                </a:solidFill>
                <a:effectLst/>
                <a:latin typeface="DengXian-Regular"/>
              </a:rPr>
              <a:t>PanGu</a:t>
            </a:r>
            <a:r>
              <a:rPr lang="en-US" altLang="zh-CN" sz="1800" b="0" dirty="0">
                <a:solidFill>
                  <a:srgbClr val="000000"/>
                </a:solidFill>
                <a:effectLst/>
                <a:latin typeface="DengXian-Regular"/>
              </a:rPr>
              <a:t>-{\Sigma}: Towards Trillion Parameter Language Model with Sparse Heterogeneous Computing." </a:t>
            </a:r>
            <a:r>
              <a:rPr lang="en-US" altLang="zh-CN" sz="1800" b="0" dirty="0" err="1">
                <a:solidFill>
                  <a:srgbClr val="000000"/>
                </a:solidFill>
                <a:effectLst/>
                <a:latin typeface="DengXian-Regular"/>
              </a:rPr>
              <a:t>arXiv</a:t>
            </a:r>
            <a:r>
              <a:rPr lang="en-US" altLang="zh-CN" sz="1800" b="0" dirty="0">
                <a:solidFill>
                  <a:srgbClr val="000000"/>
                </a:solidFill>
                <a:effectLst/>
                <a:latin typeface="DengXian-Regular"/>
              </a:rPr>
              <a:t> preprint arXiv:2303.10845 (2023).</a:t>
            </a:r>
            <a:endParaRPr lang="zh-CN" altLang="en-US" dirty="0"/>
          </a:p>
        </p:txBody>
      </p:sp>
    </p:spTree>
    <p:extLst>
      <p:ext uri="{BB962C8B-B14F-4D97-AF65-F5344CB8AC3E}">
        <p14:creationId xmlns:p14="http://schemas.microsoft.com/office/powerpoint/2010/main" val="167489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err="1">
                <a:solidFill>
                  <a:srgbClr val="000000"/>
                </a:solidFill>
                <a:effectLst/>
                <a:latin typeface="DengXian-Light"/>
              </a:rPr>
              <a:t>Deepseek</a:t>
            </a:r>
            <a:endParaRPr lang="zh-CN" altLang="en-US" b="1"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D819FAFE-851A-DDD4-4A1C-B9EF2F49D23F}"/>
              </a:ext>
            </a:extLst>
          </p:cNvPr>
          <p:cNvPicPr>
            <a:picLocks noChangeAspect="1"/>
          </p:cNvPicPr>
          <p:nvPr/>
        </p:nvPicPr>
        <p:blipFill>
          <a:blip r:embed="rId2"/>
          <a:stretch>
            <a:fillRect/>
          </a:stretch>
        </p:blipFill>
        <p:spPr>
          <a:xfrm>
            <a:off x="2211885" y="977620"/>
            <a:ext cx="7772991" cy="4902760"/>
          </a:xfrm>
          <a:prstGeom prst="rect">
            <a:avLst/>
          </a:prstGeom>
        </p:spPr>
      </p:pic>
    </p:spTree>
    <p:extLst>
      <p:ext uri="{BB962C8B-B14F-4D97-AF65-F5344CB8AC3E}">
        <p14:creationId xmlns:p14="http://schemas.microsoft.com/office/powerpoint/2010/main" val="11876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a:solidFill>
                  <a:srgbClr val="000000"/>
                </a:solidFill>
                <a:effectLst/>
                <a:latin typeface="仿宋" panose="02010609060101010101" pitchFamily="49" charset="-122"/>
                <a:ea typeface="仿宋" panose="02010609060101010101" pitchFamily="49" charset="-122"/>
                <a:cs typeface="Cascadia Code Light" panose="020B0609020000020004" pitchFamily="49" charset="0"/>
              </a:rPr>
              <a:t>Expert Balancing</a:t>
            </a:r>
            <a:endParaRPr lang="zh-CN" altLang="en-US" sz="3600" dirty="0">
              <a:latin typeface="仿宋" panose="02010609060101010101" pitchFamily="49" charset="-122"/>
              <a:ea typeface="仿宋" panose="02010609060101010101" pitchFamily="49" charset="-122"/>
              <a:cs typeface="Cascadia Code Light" panose="020B0609020000020004" pitchFamily="49" charset="0"/>
            </a:endParaRPr>
          </a:p>
        </p:txBody>
      </p:sp>
      <p:sp>
        <p:nvSpPr>
          <p:cNvPr id="3" name="文本框 2">
            <a:extLst>
              <a:ext uri="{FF2B5EF4-FFF2-40B4-BE49-F238E27FC236}">
                <a16:creationId xmlns:a16="http://schemas.microsoft.com/office/drawing/2014/main" id="{01F4AA6C-0D2F-C8B9-6A89-11173BDE0FB4}"/>
              </a:ext>
            </a:extLst>
          </p:cNvPr>
          <p:cNvSpPr txBox="1"/>
          <p:nvPr/>
        </p:nvSpPr>
        <p:spPr>
          <a:xfrm>
            <a:off x="518400" y="1050836"/>
            <a:ext cx="11160000" cy="923330"/>
          </a:xfrm>
          <a:prstGeom prst="rect">
            <a:avLst/>
          </a:prstGeom>
          <a:noFill/>
        </p:spPr>
        <p:txBody>
          <a:bodyPr wrap="square">
            <a:spAutoFit/>
          </a:bodyPr>
          <a:lstStyle/>
          <a:p>
            <a:r>
              <a:rPr lang="zh-CN" altLang="en-US" sz="1800" b="0" dirty="0">
                <a:solidFill>
                  <a:srgbClr val="000000"/>
                </a:solidFill>
                <a:effectLst/>
                <a:latin typeface="+mn-ea"/>
              </a:rPr>
              <a:t>作者在实验中发现，不同 </a:t>
            </a:r>
            <a:r>
              <a:rPr lang="en-US" altLang="zh-CN" sz="1800" b="0" dirty="0">
                <a:solidFill>
                  <a:srgbClr val="000000"/>
                </a:solidFill>
                <a:effectLst/>
                <a:latin typeface="+mn-ea"/>
              </a:rPr>
              <a:t>experts </a:t>
            </a:r>
            <a:r>
              <a:rPr lang="zh-CN" altLang="en-US" sz="1800" b="0" dirty="0">
                <a:solidFill>
                  <a:srgbClr val="000000"/>
                </a:solidFill>
                <a:effectLst/>
                <a:latin typeface="+mn-ea"/>
              </a:rPr>
              <a:t>在竞争的过程中，会出现</a:t>
            </a:r>
            <a:r>
              <a:rPr lang="zh-CN" altLang="en-US" sz="1800" b="1" dirty="0">
                <a:solidFill>
                  <a:srgbClr val="000000"/>
                </a:solidFill>
                <a:effectLst/>
                <a:latin typeface="+mn-ea"/>
              </a:rPr>
              <a:t>“赢者通吃”的现象</a:t>
            </a:r>
            <a:r>
              <a:rPr lang="zh-CN" altLang="en-US" sz="1800" b="0" dirty="0">
                <a:solidFill>
                  <a:srgbClr val="000000"/>
                </a:solidFill>
                <a:effectLst/>
                <a:latin typeface="+mn-ea"/>
              </a:rPr>
              <a:t>：前期变现好的 </a:t>
            </a:r>
            <a:r>
              <a:rPr lang="en-US" altLang="zh-CN" sz="1800" b="0" dirty="0">
                <a:solidFill>
                  <a:srgbClr val="000000"/>
                </a:solidFill>
                <a:effectLst/>
                <a:latin typeface="+mn-ea"/>
              </a:rPr>
              <a:t>expert </a:t>
            </a:r>
            <a:r>
              <a:rPr lang="zh-CN" altLang="en-US" sz="1800" b="0" dirty="0">
                <a:solidFill>
                  <a:srgbClr val="000000"/>
                </a:solidFill>
                <a:effectLst/>
                <a:latin typeface="+mn-ea"/>
              </a:rPr>
              <a:t>会更容易被 </a:t>
            </a:r>
            <a:r>
              <a:rPr lang="en-US" altLang="zh-CN" sz="1800" b="0" dirty="0">
                <a:solidFill>
                  <a:srgbClr val="000000"/>
                </a:solidFill>
                <a:effectLst/>
                <a:latin typeface="+mn-ea"/>
              </a:rPr>
              <a:t>gating network </a:t>
            </a:r>
            <a:r>
              <a:rPr lang="zh-CN" altLang="en-US" sz="1800" b="0" dirty="0">
                <a:solidFill>
                  <a:srgbClr val="000000"/>
                </a:solidFill>
                <a:effectLst/>
                <a:latin typeface="+mn-ea"/>
              </a:rPr>
              <a:t>选择，导致最终只有少数的⼏个 </a:t>
            </a:r>
            <a:r>
              <a:rPr lang="en-US" altLang="zh-CN" sz="1800" b="0" dirty="0">
                <a:solidFill>
                  <a:srgbClr val="000000"/>
                </a:solidFill>
                <a:effectLst/>
                <a:latin typeface="+mn-ea"/>
              </a:rPr>
              <a:t>experts </a:t>
            </a:r>
            <a:r>
              <a:rPr lang="zh-CN" altLang="en-US" sz="1800" b="0" dirty="0">
                <a:solidFill>
                  <a:srgbClr val="000000"/>
                </a:solidFill>
                <a:effectLst/>
                <a:latin typeface="+mn-ea"/>
              </a:rPr>
              <a:t>真正起作⽤。</a:t>
            </a:r>
            <a:r>
              <a:rPr lang="zh-CN" altLang="en-US" sz="1800" b="0" dirty="0">
                <a:solidFill>
                  <a:srgbClr val="121212"/>
                </a:solidFill>
                <a:effectLst/>
                <a:latin typeface="+mn-ea"/>
              </a:rPr>
              <a:t>因此 作者额外增加了⼀个 </a:t>
            </a:r>
            <a:r>
              <a:rPr lang="en-US" altLang="zh-CN" sz="1800" b="0" dirty="0">
                <a:solidFill>
                  <a:srgbClr val="121212"/>
                </a:solidFill>
                <a:effectLst/>
                <a:latin typeface="+mn-ea"/>
              </a:rPr>
              <a:t>loss</a:t>
            </a:r>
            <a:r>
              <a:rPr lang="zh-CN" altLang="en-US" sz="1800" b="0" dirty="0">
                <a:solidFill>
                  <a:srgbClr val="121212"/>
                </a:solidFill>
                <a:effectLst/>
                <a:latin typeface="+mn-ea"/>
              </a:rPr>
              <a:t>，来缓解这种不平衡现象，公式如下：</a:t>
            </a:r>
            <a:endParaRPr lang="zh-CN" altLang="en-US" dirty="0">
              <a:latin typeface="+mn-ea"/>
            </a:endParaRPr>
          </a:p>
        </p:txBody>
      </p:sp>
      <p:graphicFrame>
        <p:nvGraphicFramePr>
          <p:cNvPr id="5" name="对象 4">
            <a:extLst>
              <a:ext uri="{FF2B5EF4-FFF2-40B4-BE49-F238E27FC236}">
                <a16:creationId xmlns:a16="http://schemas.microsoft.com/office/drawing/2014/main" id="{F5E1281D-12E2-15F2-774D-6FCEFA3EEE1B}"/>
              </a:ext>
            </a:extLst>
          </p:cNvPr>
          <p:cNvGraphicFramePr>
            <a:graphicFrameLocks noChangeAspect="1"/>
          </p:cNvGraphicFramePr>
          <p:nvPr>
            <p:extLst>
              <p:ext uri="{D42A27DB-BD31-4B8C-83A1-F6EECF244321}">
                <p14:modId xmlns:p14="http://schemas.microsoft.com/office/powerpoint/2010/main" val="3992163820"/>
              </p:ext>
            </p:extLst>
          </p:nvPr>
        </p:nvGraphicFramePr>
        <p:xfrm>
          <a:off x="3549649" y="1974166"/>
          <a:ext cx="3573336" cy="720000"/>
        </p:xfrm>
        <a:graphic>
          <a:graphicData uri="http://schemas.openxmlformats.org/presentationml/2006/ole">
            <mc:AlternateContent xmlns:mc="http://schemas.openxmlformats.org/markup-compatibility/2006">
              <mc:Choice xmlns:v="urn:schemas-microsoft-com:vml" Requires="v">
                <p:oleObj name="Equation" r:id="rId2" imgW="1701720" imgH="342720" progId="Equation.DSMT4">
                  <p:embed/>
                </p:oleObj>
              </mc:Choice>
              <mc:Fallback>
                <p:oleObj name="Equation" r:id="rId2" imgW="1701720" imgH="342720" progId="Equation.DSMT4">
                  <p:embed/>
                  <p:pic>
                    <p:nvPicPr>
                      <p:cNvPr id="0" name=""/>
                      <p:cNvPicPr/>
                      <p:nvPr/>
                    </p:nvPicPr>
                    <p:blipFill>
                      <a:blip r:embed="rId3"/>
                      <a:stretch>
                        <a:fillRect/>
                      </a:stretch>
                    </p:blipFill>
                    <p:spPr>
                      <a:xfrm>
                        <a:off x="3549649" y="1974166"/>
                        <a:ext cx="3573336" cy="720000"/>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BEEE08B2-50A4-FD64-7A2E-F339B88356ED}"/>
              </a:ext>
            </a:extLst>
          </p:cNvPr>
          <p:cNvGraphicFramePr>
            <a:graphicFrameLocks noChangeAspect="1"/>
          </p:cNvGraphicFramePr>
          <p:nvPr>
            <p:extLst>
              <p:ext uri="{D42A27DB-BD31-4B8C-83A1-F6EECF244321}">
                <p14:modId xmlns:p14="http://schemas.microsoft.com/office/powerpoint/2010/main" val="771848306"/>
              </p:ext>
            </p:extLst>
          </p:nvPr>
        </p:nvGraphicFramePr>
        <p:xfrm>
          <a:off x="2789238" y="2836307"/>
          <a:ext cx="6231044" cy="720000"/>
        </p:xfrm>
        <a:graphic>
          <a:graphicData uri="http://schemas.openxmlformats.org/presentationml/2006/ole">
            <mc:AlternateContent xmlns:mc="http://schemas.openxmlformats.org/markup-compatibility/2006">
              <mc:Choice xmlns:v="urn:schemas-microsoft-com:vml" Requires="v">
                <p:oleObj name="Equation" r:id="rId4" imgW="2527200" imgH="291960" progId="Equation.DSMT4">
                  <p:embed/>
                </p:oleObj>
              </mc:Choice>
              <mc:Fallback>
                <p:oleObj name="Equation" r:id="rId4" imgW="2527200" imgH="291960" progId="Equation.DSMT4">
                  <p:embed/>
                  <p:pic>
                    <p:nvPicPr>
                      <p:cNvPr id="0" name=""/>
                      <p:cNvPicPr/>
                      <p:nvPr/>
                    </p:nvPicPr>
                    <p:blipFill>
                      <a:blip r:embed="rId5"/>
                      <a:stretch>
                        <a:fillRect/>
                      </a:stretch>
                    </p:blipFill>
                    <p:spPr>
                      <a:xfrm>
                        <a:off x="2789238" y="2836307"/>
                        <a:ext cx="6231044" cy="720000"/>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BDFE606-450A-5A7C-E324-2EC6AFC33026}"/>
                  </a:ext>
                </a:extLst>
              </p:cNvPr>
              <p:cNvSpPr txBox="1"/>
              <p:nvPr/>
            </p:nvSpPr>
            <p:spPr>
              <a:xfrm>
                <a:off x="518400" y="3698449"/>
                <a:ext cx="11160000" cy="646331"/>
              </a:xfrm>
              <a:prstGeom prst="rect">
                <a:avLst/>
              </a:prstGeom>
              <a:noFill/>
            </p:spPr>
            <p:txBody>
              <a:bodyPr wrap="square">
                <a:spAutoFit/>
              </a:bodyPr>
              <a:lstStyle/>
              <a:p>
                <a:r>
                  <a:rPr lang="zh-CN" altLang="en-US" sz="1800" b="0" dirty="0">
                    <a:solidFill>
                      <a:srgbClr val="000000"/>
                    </a:solidFill>
                    <a:effectLst/>
                    <a:latin typeface="+mn-ea"/>
                  </a:rPr>
                  <a:t>其中 </a:t>
                </a:r>
                <a14:m>
                  <m:oMath xmlns:m="http://schemas.openxmlformats.org/officeDocument/2006/math">
                    <m:r>
                      <a:rPr lang="en-US" altLang="zh-CN" sz="1800" b="0" i="1" smtClean="0">
                        <a:solidFill>
                          <a:srgbClr val="000000"/>
                        </a:solidFill>
                        <a:effectLst/>
                        <a:latin typeface="Cambria Math" panose="02040503050406030204" pitchFamily="18" charset="0"/>
                      </a:rPr>
                      <m:t>𝑋</m:t>
                    </m:r>
                  </m:oMath>
                </a14:m>
                <a:r>
                  <a:rPr lang="zh-CN" altLang="en-US" sz="1800" b="0" dirty="0">
                    <a:solidFill>
                      <a:srgbClr val="000000"/>
                    </a:solidFill>
                    <a:effectLst/>
                    <a:latin typeface="+mn-ea"/>
                  </a:rPr>
                  <a:t> 代表的是⼀个</a:t>
                </a:r>
                <a:r>
                  <a:rPr lang="en-US" altLang="zh-CN" sz="1800" b="0" dirty="0">
                    <a:solidFill>
                      <a:srgbClr val="000000"/>
                    </a:solidFill>
                    <a:effectLst/>
                    <a:latin typeface="+mn-ea"/>
                  </a:rPr>
                  <a:t>batch</a:t>
                </a:r>
                <a:r>
                  <a:rPr lang="zh-CN" altLang="en-US" sz="1800" b="0" dirty="0">
                    <a:solidFill>
                      <a:srgbClr val="000000"/>
                    </a:solidFill>
                    <a:effectLst/>
                    <a:latin typeface="+mn-ea"/>
                  </a:rPr>
                  <a:t>的样本，把⼀个</a:t>
                </a:r>
                <a:r>
                  <a:rPr lang="en-US" altLang="zh-CN" sz="1800" b="0" dirty="0">
                    <a:solidFill>
                      <a:srgbClr val="000000"/>
                    </a:solidFill>
                    <a:effectLst/>
                    <a:latin typeface="+mn-ea"/>
                  </a:rPr>
                  <a:t>batch</a:t>
                </a:r>
                <a:r>
                  <a:rPr lang="zh-CN" altLang="en-US" sz="1800" b="0" dirty="0">
                    <a:solidFill>
                      <a:srgbClr val="000000"/>
                    </a:solidFill>
                    <a:effectLst/>
                    <a:latin typeface="+mn-ea"/>
                  </a:rPr>
                  <a:t>所有样本的</a:t>
                </a:r>
                <a:r>
                  <a:rPr lang="en-US" altLang="zh-CN" sz="1800" b="0" dirty="0">
                    <a:solidFill>
                      <a:srgbClr val="000000"/>
                    </a:solidFill>
                    <a:effectLst/>
                    <a:latin typeface="+mn-ea"/>
                  </a:rPr>
                  <a:t>gating weights</a:t>
                </a:r>
                <a:r>
                  <a:rPr lang="zh-CN" altLang="en-US" sz="1800" b="0" dirty="0">
                    <a:solidFill>
                      <a:srgbClr val="000000"/>
                    </a:solidFill>
                    <a:effectLst/>
                    <a:latin typeface="+mn-ea"/>
                  </a:rPr>
                  <a:t>加起来，然后计算 变异系数（ </a:t>
                </a:r>
                <a:r>
                  <a:rPr lang="en-US" altLang="zh-CN" sz="1800" b="0" dirty="0">
                    <a:solidFill>
                      <a:srgbClr val="000000"/>
                    </a:solidFill>
                    <a:effectLst/>
                    <a:latin typeface="+mn-ea"/>
                  </a:rPr>
                  <a:t>coefficient of variation</a:t>
                </a:r>
                <a:r>
                  <a:rPr lang="zh-CN" altLang="en-US" sz="1800" b="0" dirty="0">
                    <a:solidFill>
                      <a:srgbClr val="000000"/>
                    </a:solidFill>
                    <a:effectLst/>
                    <a:latin typeface="+mn-ea"/>
                  </a:rPr>
                  <a:t>）。</a:t>
                </a:r>
                <a:endParaRPr lang="zh-CN" altLang="en-US" dirty="0">
                  <a:latin typeface="+mn-ea"/>
                </a:endParaRPr>
              </a:p>
            </p:txBody>
          </p:sp>
        </mc:Choice>
        <mc:Fallback xmlns="">
          <p:sp>
            <p:nvSpPr>
              <p:cNvPr id="9" name="文本框 8">
                <a:extLst>
                  <a:ext uri="{FF2B5EF4-FFF2-40B4-BE49-F238E27FC236}">
                    <a16:creationId xmlns:a16="http://schemas.microsoft.com/office/drawing/2014/main" id="{9BDFE606-450A-5A7C-E324-2EC6AFC33026}"/>
                  </a:ext>
                </a:extLst>
              </p:cNvPr>
              <p:cNvSpPr txBox="1">
                <a:spLocks noRot="1" noChangeAspect="1" noMove="1" noResize="1" noEditPoints="1" noAdjustHandles="1" noChangeArrowheads="1" noChangeShapeType="1" noTextEdit="1"/>
              </p:cNvSpPr>
              <p:nvPr/>
            </p:nvSpPr>
            <p:spPr>
              <a:xfrm>
                <a:off x="518400" y="3698449"/>
                <a:ext cx="11160000" cy="646331"/>
              </a:xfrm>
              <a:prstGeom prst="rect">
                <a:avLst/>
              </a:prstGeom>
              <a:blipFill>
                <a:blip r:embed="rId6"/>
                <a:stretch>
                  <a:fillRect l="-437" t="-5660" b="-14151"/>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CC5428B1-61B0-1409-B402-C735AF43DAAC}"/>
              </a:ext>
            </a:extLst>
          </p:cNvPr>
          <p:cNvSpPr txBox="1"/>
          <p:nvPr/>
        </p:nvSpPr>
        <p:spPr>
          <a:xfrm>
            <a:off x="518400" y="5580000"/>
            <a:ext cx="11160000" cy="646331"/>
          </a:xfrm>
          <a:prstGeom prst="rect">
            <a:avLst/>
          </a:prstGeom>
          <a:noFill/>
        </p:spPr>
        <p:txBody>
          <a:bodyPr wrap="square">
            <a:spAutoFit/>
          </a:bodyPr>
          <a:lstStyle/>
          <a:p>
            <a:r>
              <a:rPr lang="en-US" altLang="zh-CN" sz="1800" b="0" dirty="0" err="1">
                <a:solidFill>
                  <a:srgbClr val="000000"/>
                </a:solidFill>
                <a:effectLst/>
                <a:latin typeface="DengXian-Regular"/>
              </a:rPr>
              <a:t>Shazeer</a:t>
            </a:r>
            <a:r>
              <a:rPr lang="en-US" altLang="zh-CN" sz="1800" b="0" dirty="0">
                <a:solidFill>
                  <a:srgbClr val="000000"/>
                </a:solidFill>
                <a:effectLst/>
                <a:latin typeface="DengXian-Regular"/>
              </a:rPr>
              <a:t>, Noam, et al. "Outrageously large neural networks: The sparsely-gated mixture-of-experts layer." </a:t>
            </a:r>
            <a:r>
              <a:rPr lang="en-US" altLang="zh-CN" sz="1800" b="0" dirty="0" err="1">
                <a:solidFill>
                  <a:srgbClr val="000000"/>
                </a:solidFill>
                <a:effectLst/>
                <a:latin typeface="DengXian-Regular"/>
              </a:rPr>
              <a:t>arXiv</a:t>
            </a:r>
            <a:r>
              <a:rPr lang="en-US" altLang="zh-CN" sz="1800" b="0" dirty="0">
                <a:solidFill>
                  <a:srgbClr val="000000"/>
                </a:solidFill>
                <a:effectLst/>
                <a:latin typeface="DengXian-Regular"/>
              </a:rPr>
              <a:t> preprint arXiv:1701.06538 (2017).</a:t>
            </a:r>
            <a:endParaRPr lang="zh-CN" altLang="en-US" dirty="0"/>
          </a:p>
        </p:txBody>
      </p:sp>
    </p:spTree>
    <p:extLst>
      <p:ext uri="{BB962C8B-B14F-4D97-AF65-F5344CB8AC3E}">
        <p14:creationId xmlns:p14="http://schemas.microsoft.com/office/powerpoint/2010/main" val="386912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err="1">
                <a:solidFill>
                  <a:srgbClr val="000000"/>
                </a:solidFill>
                <a:effectLst/>
                <a:latin typeface="DengXian-Light"/>
              </a:rPr>
              <a:t>Deepseek</a:t>
            </a:r>
            <a:endParaRPr lang="zh-CN" altLang="en-US" b="1"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EC0BB0D4-0F3B-1C34-3E16-5D15FE0A6700}"/>
              </a:ext>
            </a:extLst>
          </p:cNvPr>
          <p:cNvSpPr txBox="1"/>
          <p:nvPr/>
        </p:nvSpPr>
        <p:spPr>
          <a:xfrm>
            <a:off x="518381" y="1629000"/>
            <a:ext cx="11160000" cy="3913828"/>
          </a:xfrm>
          <a:prstGeom prst="rect">
            <a:avLst/>
          </a:prstGeom>
          <a:noFill/>
        </p:spPr>
        <p:txBody>
          <a:bodyPr wrap="square">
            <a:spAutoFit/>
          </a:bodyPr>
          <a:lstStyle/>
          <a:p>
            <a:pPr>
              <a:lnSpc>
                <a:spcPct val="150000"/>
              </a:lnSpc>
            </a:pPr>
            <a:r>
              <a:rPr lang="en-US" altLang="zh-CN" sz="2400" b="0" dirty="0">
                <a:solidFill>
                  <a:srgbClr val="222222"/>
                </a:solidFill>
                <a:effectLst/>
                <a:latin typeface="ArialMT"/>
              </a:rPr>
              <a:t>• (1)</a:t>
            </a:r>
            <a:r>
              <a:rPr lang="zh-CN" altLang="en-US" sz="2400" b="1" dirty="0">
                <a:solidFill>
                  <a:srgbClr val="222222"/>
                </a:solidFill>
                <a:effectLst/>
                <a:latin typeface="DengXian-Bold"/>
              </a:rPr>
              <a:t>知识杂交</a:t>
            </a:r>
            <a:r>
              <a:rPr lang="zh-CN" altLang="en-US" sz="2400" b="0" dirty="0">
                <a:solidFill>
                  <a:srgbClr val="222222"/>
                </a:solidFill>
                <a:effectLst/>
                <a:latin typeface="DengXian-Regular"/>
              </a:rPr>
              <a:t>：现有的</a:t>
            </a:r>
            <a:r>
              <a:rPr lang="en-US" altLang="zh-CN" sz="2400" dirty="0" err="1">
                <a:solidFill>
                  <a:srgbClr val="222222"/>
                </a:solidFill>
                <a:effectLst/>
                <a:latin typeface="ArialMT"/>
              </a:rPr>
              <a:t>MoE</a:t>
            </a:r>
            <a:r>
              <a:rPr lang="zh-CN" altLang="en-US" sz="2400" b="0" dirty="0">
                <a:solidFill>
                  <a:srgbClr val="222222"/>
                </a:solidFill>
                <a:effectLst/>
                <a:latin typeface="DengXian-Regular"/>
              </a:rPr>
              <a:t>实践通常采⽤有限数量的专家</a:t>
            </a:r>
            <a:r>
              <a:rPr lang="en-US" altLang="zh-CN" sz="2400" b="0" dirty="0">
                <a:solidFill>
                  <a:srgbClr val="222222"/>
                </a:solidFill>
                <a:effectLst/>
                <a:latin typeface="ArialMT"/>
              </a:rPr>
              <a:t>(</a:t>
            </a:r>
            <a:r>
              <a:rPr lang="zh-CN" altLang="en-US" sz="2400" b="0" dirty="0">
                <a:solidFill>
                  <a:srgbClr val="222222"/>
                </a:solidFill>
                <a:effectLst/>
                <a:latin typeface="DengXian-Regular"/>
              </a:rPr>
              <a:t>例如</a:t>
            </a:r>
            <a:r>
              <a:rPr lang="en-US" altLang="zh-CN" sz="2400" b="0" dirty="0">
                <a:solidFill>
                  <a:srgbClr val="222222"/>
                </a:solidFill>
                <a:effectLst/>
                <a:latin typeface="ArialMT"/>
              </a:rPr>
              <a:t>8</a:t>
            </a:r>
            <a:r>
              <a:rPr lang="zh-CN" altLang="en-US" sz="2400" b="0" dirty="0">
                <a:solidFill>
                  <a:srgbClr val="222222"/>
                </a:solidFill>
                <a:effectLst/>
                <a:latin typeface="DengXian-Regular"/>
              </a:rPr>
              <a:t>或</a:t>
            </a:r>
            <a:r>
              <a:rPr lang="en-US" altLang="zh-CN" sz="2400" b="0" dirty="0">
                <a:solidFill>
                  <a:srgbClr val="222222"/>
                </a:solidFill>
                <a:effectLst/>
                <a:latin typeface="ArialMT"/>
              </a:rPr>
              <a:t>16)</a:t>
            </a:r>
            <a:r>
              <a:rPr lang="zh-CN" altLang="en-US" sz="2400" b="0" dirty="0">
                <a:solidFill>
                  <a:srgbClr val="222222"/>
                </a:solidFill>
                <a:effectLst/>
                <a:latin typeface="DengXian-Regular"/>
              </a:rPr>
              <a:t>， 因此分配给特定专家的标记可能会涵盖不同的知识。因此，指定的专 家将倾向于在其参数中汇集不同类型的知识，这些知识很难同时利⽤。 </a:t>
            </a:r>
            <a:endParaRPr lang="en-US" altLang="zh-CN" sz="2400" b="0" dirty="0">
              <a:solidFill>
                <a:srgbClr val="222222"/>
              </a:solidFill>
              <a:effectLst/>
              <a:latin typeface="DengXian-Regular"/>
            </a:endParaRPr>
          </a:p>
          <a:p>
            <a:pPr>
              <a:lnSpc>
                <a:spcPct val="150000"/>
              </a:lnSpc>
            </a:pPr>
            <a:r>
              <a:rPr lang="en-US" altLang="zh-CN" sz="2400" b="0" dirty="0">
                <a:solidFill>
                  <a:srgbClr val="222222"/>
                </a:solidFill>
                <a:effectLst/>
                <a:latin typeface="ArialMT"/>
              </a:rPr>
              <a:t>• (2)</a:t>
            </a:r>
            <a:r>
              <a:rPr lang="zh-CN" altLang="en-US" sz="2400" b="1" dirty="0">
                <a:solidFill>
                  <a:srgbClr val="222222"/>
                </a:solidFill>
                <a:effectLst/>
                <a:latin typeface="DengXian-Bold"/>
              </a:rPr>
              <a:t>知识冗余</a:t>
            </a:r>
            <a:r>
              <a:rPr lang="zh-CN" altLang="en-US" sz="2400" b="0" dirty="0">
                <a:solidFill>
                  <a:srgbClr val="222222"/>
                </a:solidFill>
                <a:effectLst/>
                <a:latin typeface="DengXian-Regular"/>
              </a:rPr>
              <a:t>：分配给不同专家的</a:t>
            </a:r>
            <a:r>
              <a:rPr lang="en-US" altLang="zh-CN" sz="2400" b="0" dirty="0">
                <a:solidFill>
                  <a:srgbClr val="222222"/>
                </a:solidFill>
                <a:effectLst/>
                <a:latin typeface="ArialMT"/>
              </a:rPr>
              <a:t>token</a:t>
            </a:r>
            <a:r>
              <a:rPr lang="zh-CN" altLang="en-US" sz="2400" b="0" dirty="0">
                <a:solidFill>
                  <a:srgbClr val="222222"/>
                </a:solidFill>
                <a:effectLst/>
                <a:latin typeface="DengXian-Regular"/>
              </a:rPr>
              <a:t>可能需要共同知识。因此，多个 专家可能会在各⾃的参数中收敛到共享知识的获取，从⽽导致专家参 数中的冗余。这些问题共同阻碍了现有</a:t>
            </a:r>
            <a:r>
              <a:rPr lang="en-US" altLang="zh-CN" sz="2400" b="0" dirty="0" err="1">
                <a:solidFill>
                  <a:srgbClr val="222222"/>
                </a:solidFill>
                <a:effectLst/>
                <a:latin typeface="ArialMT"/>
              </a:rPr>
              <a:t>MoE</a:t>
            </a:r>
            <a:r>
              <a:rPr lang="zh-CN" altLang="en-US" sz="2400" b="0" dirty="0">
                <a:solidFill>
                  <a:srgbClr val="222222"/>
                </a:solidFill>
                <a:effectLst/>
                <a:latin typeface="DengXian-Regular"/>
              </a:rPr>
              <a:t>实践中的专家专业化，使 其⽆法达到</a:t>
            </a:r>
            <a:r>
              <a:rPr lang="en-US" altLang="zh-CN" sz="2400" b="0" dirty="0" err="1">
                <a:solidFill>
                  <a:srgbClr val="222222"/>
                </a:solidFill>
                <a:effectLst/>
                <a:latin typeface="ArialMT"/>
              </a:rPr>
              <a:t>MoE</a:t>
            </a:r>
            <a:r>
              <a:rPr lang="zh-CN" altLang="en-US" sz="2400" b="0" dirty="0">
                <a:solidFill>
                  <a:srgbClr val="222222"/>
                </a:solidFill>
                <a:effectLst/>
                <a:latin typeface="DengXian-Regular"/>
              </a:rPr>
              <a:t>模型的理论上限性能。</a:t>
            </a:r>
            <a:endParaRPr lang="zh-CN" altLang="en-US" sz="2400" dirty="0"/>
          </a:p>
        </p:txBody>
      </p:sp>
    </p:spTree>
    <p:extLst>
      <p:ext uri="{BB962C8B-B14F-4D97-AF65-F5344CB8AC3E}">
        <p14:creationId xmlns:p14="http://schemas.microsoft.com/office/powerpoint/2010/main" val="77097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200" b="1" dirty="0" err="1">
                <a:solidFill>
                  <a:srgbClr val="000000"/>
                </a:solidFill>
                <a:effectLst/>
                <a:latin typeface="DengXian-Light"/>
              </a:rPr>
              <a:t>Mixtral</a:t>
            </a:r>
            <a:r>
              <a:rPr lang="en-US" altLang="zh-CN" sz="3200" b="1" dirty="0">
                <a:solidFill>
                  <a:srgbClr val="000000"/>
                </a:solidFill>
                <a:effectLst/>
                <a:latin typeface="DengXian-Light"/>
              </a:rPr>
              <a:t> 8x7b</a:t>
            </a:r>
            <a:r>
              <a:rPr lang="zh-CN" altLang="en-US" sz="3200" dirty="0">
                <a:solidFill>
                  <a:srgbClr val="000000"/>
                </a:solidFill>
                <a:effectLst/>
                <a:latin typeface="DengXian-Light"/>
              </a:rPr>
              <a:t>演示</a:t>
            </a:r>
            <a:endParaRPr lang="zh-CN" altLang="en-US" dirty="0">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B3FC5C5D-8936-86FC-6673-8B6E61D0AF3F}"/>
              </a:ext>
            </a:extLst>
          </p:cNvPr>
          <p:cNvPicPr>
            <a:picLocks noChangeAspect="1"/>
          </p:cNvPicPr>
          <p:nvPr/>
        </p:nvPicPr>
        <p:blipFill>
          <a:blip r:embed="rId2"/>
          <a:stretch>
            <a:fillRect/>
          </a:stretch>
        </p:blipFill>
        <p:spPr>
          <a:xfrm>
            <a:off x="1754505" y="1149250"/>
            <a:ext cx="8687752" cy="4559499"/>
          </a:xfrm>
          <a:prstGeom prst="rect">
            <a:avLst/>
          </a:prstGeom>
        </p:spPr>
      </p:pic>
    </p:spTree>
    <p:extLst>
      <p:ext uri="{BB962C8B-B14F-4D97-AF65-F5344CB8AC3E}">
        <p14:creationId xmlns:p14="http://schemas.microsoft.com/office/powerpoint/2010/main" val="365047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a:solidFill>
                  <a:srgbClr val="000000"/>
                </a:solidFill>
                <a:effectLst/>
                <a:latin typeface="仿宋" panose="02010609060101010101" pitchFamily="49" charset="-122"/>
                <a:ea typeface="仿宋" panose="02010609060101010101" pitchFamily="49" charset="-122"/>
              </a:rPr>
              <a:t>Transformer </a:t>
            </a:r>
            <a:r>
              <a:rPr lang="en-US" altLang="zh-CN" sz="3600" b="1" dirty="0" err="1">
                <a:solidFill>
                  <a:srgbClr val="000000"/>
                </a:solidFill>
                <a:effectLst/>
                <a:latin typeface="仿宋" panose="02010609060101010101" pitchFamily="49" charset="-122"/>
                <a:ea typeface="仿宋" panose="02010609060101010101" pitchFamily="49" charset="-122"/>
              </a:rPr>
              <a:t>MoE</a:t>
            </a:r>
            <a:endParaRPr lang="zh-CN" altLang="en-US" sz="3600" b="1" dirty="0">
              <a:latin typeface="仿宋" panose="02010609060101010101" pitchFamily="49" charset="-122"/>
              <a:ea typeface="仿宋" panose="02010609060101010101" pitchFamily="49" charset="-122"/>
            </a:endParaRPr>
          </a:p>
        </p:txBody>
      </p:sp>
      <p:sp>
        <p:nvSpPr>
          <p:cNvPr id="9" name="文本框 8">
            <a:extLst>
              <a:ext uri="{FF2B5EF4-FFF2-40B4-BE49-F238E27FC236}">
                <a16:creationId xmlns:a16="http://schemas.microsoft.com/office/drawing/2014/main" id="{0A4FDFF5-F178-72DC-99D2-E364002607D1}"/>
              </a:ext>
            </a:extLst>
          </p:cNvPr>
          <p:cNvSpPr txBox="1"/>
          <p:nvPr/>
        </p:nvSpPr>
        <p:spPr>
          <a:xfrm>
            <a:off x="726948" y="1241776"/>
            <a:ext cx="7137400" cy="1569660"/>
          </a:xfrm>
          <a:prstGeom prst="rect">
            <a:avLst/>
          </a:prstGeom>
          <a:noFill/>
        </p:spPr>
        <p:txBody>
          <a:bodyPr wrap="square">
            <a:spAutoFit/>
          </a:bodyPr>
          <a:lstStyle/>
          <a:p>
            <a:r>
              <a:rPr lang="en-US" altLang="zh-CN" sz="3200" b="0" dirty="0">
                <a:solidFill>
                  <a:srgbClr val="000000"/>
                </a:solidFill>
                <a:effectLst/>
                <a:latin typeface="ArialMT"/>
              </a:rPr>
              <a:t>• </a:t>
            </a:r>
            <a:r>
              <a:rPr lang="en-US" altLang="zh-CN" sz="3200" b="0" dirty="0" err="1">
                <a:solidFill>
                  <a:srgbClr val="000000"/>
                </a:solidFill>
                <a:effectLst/>
                <a:latin typeface="DengXian-Regular"/>
              </a:rPr>
              <a:t>GShard</a:t>
            </a:r>
            <a:r>
              <a:rPr lang="en-US" altLang="zh-CN" sz="3200" b="0" dirty="0">
                <a:solidFill>
                  <a:srgbClr val="000000"/>
                </a:solidFill>
                <a:effectLst/>
                <a:latin typeface="DengXian-Regular"/>
              </a:rPr>
              <a:t> </a:t>
            </a:r>
          </a:p>
          <a:p>
            <a:r>
              <a:rPr lang="en-US" altLang="zh-CN" sz="3200" b="0" dirty="0">
                <a:solidFill>
                  <a:srgbClr val="000000"/>
                </a:solidFill>
                <a:effectLst/>
                <a:latin typeface="ArialMT"/>
              </a:rPr>
              <a:t>• </a:t>
            </a:r>
            <a:r>
              <a:rPr lang="en-US" altLang="zh-CN" sz="3200" b="0" dirty="0">
                <a:solidFill>
                  <a:srgbClr val="000000"/>
                </a:solidFill>
                <a:effectLst/>
                <a:latin typeface="DengXian-Regular"/>
              </a:rPr>
              <a:t>Switch Transformer </a:t>
            </a:r>
          </a:p>
          <a:p>
            <a:r>
              <a:rPr lang="en-US" altLang="zh-CN" sz="3200" b="0" dirty="0">
                <a:solidFill>
                  <a:srgbClr val="000000"/>
                </a:solidFill>
                <a:effectLst/>
                <a:latin typeface="ArialMT"/>
              </a:rPr>
              <a:t>• </a:t>
            </a:r>
            <a:r>
              <a:rPr lang="en-US" altLang="zh-CN" sz="3200" b="0" dirty="0" err="1">
                <a:solidFill>
                  <a:srgbClr val="000000"/>
                </a:solidFill>
                <a:effectLst/>
                <a:latin typeface="DengXian-Regular"/>
              </a:rPr>
              <a:t>GLaM</a:t>
            </a:r>
            <a:endParaRPr lang="zh-CN" altLang="en-US" sz="3200" dirty="0"/>
          </a:p>
        </p:txBody>
      </p:sp>
    </p:spTree>
    <p:extLst>
      <p:ext uri="{BB962C8B-B14F-4D97-AF65-F5344CB8AC3E}">
        <p14:creationId xmlns:p14="http://schemas.microsoft.com/office/powerpoint/2010/main" val="3259219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0AC535-5C40-9326-094A-4FA1F2087735}"/>
              </a:ext>
            </a:extLst>
          </p:cNvPr>
          <p:cNvPicPr>
            <a:picLocks noChangeAspect="1"/>
          </p:cNvPicPr>
          <p:nvPr/>
        </p:nvPicPr>
        <p:blipFill>
          <a:blip r:embed="rId2"/>
          <a:stretch>
            <a:fillRect/>
          </a:stretch>
        </p:blipFill>
        <p:spPr>
          <a:xfrm>
            <a:off x="3773995" y="806378"/>
            <a:ext cx="8255572" cy="5245243"/>
          </a:xfrm>
          <a:prstGeom prst="rect">
            <a:avLst/>
          </a:prstGeom>
        </p:spPr>
      </p:pic>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err="1">
                <a:solidFill>
                  <a:srgbClr val="000000"/>
                </a:solidFill>
                <a:effectLst/>
                <a:latin typeface="仿宋" panose="02010609060101010101" pitchFamily="49" charset="-122"/>
                <a:ea typeface="仿宋" panose="02010609060101010101" pitchFamily="49" charset="-122"/>
              </a:rPr>
              <a:t>GShard</a:t>
            </a:r>
            <a:endParaRPr lang="zh-CN" altLang="en-US" sz="3600"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D261CBDE-3A9E-67A1-AD58-860B0A036C1E}"/>
              </a:ext>
            </a:extLst>
          </p:cNvPr>
          <p:cNvSpPr txBox="1"/>
          <p:nvPr/>
        </p:nvSpPr>
        <p:spPr>
          <a:xfrm>
            <a:off x="475200" y="2026606"/>
            <a:ext cx="3981450" cy="2031325"/>
          </a:xfrm>
          <a:prstGeom prst="rect">
            <a:avLst/>
          </a:prstGeom>
          <a:noFill/>
        </p:spPr>
        <p:txBody>
          <a:bodyPr wrap="square">
            <a:spAutoFit/>
          </a:bodyPr>
          <a:lstStyle/>
          <a:p>
            <a:r>
              <a:rPr lang="zh-CN" altLang="en-US" sz="1800" b="0" dirty="0">
                <a:solidFill>
                  <a:srgbClr val="000000"/>
                </a:solidFill>
                <a:effectLst/>
                <a:latin typeface="DengXian-Regular"/>
              </a:rPr>
              <a:t>⾸个</a:t>
            </a:r>
            <a:r>
              <a:rPr lang="en-US" altLang="zh-CN" sz="1800" b="0" dirty="0" err="1">
                <a:solidFill>
                  <a:srgbClr val="000000"/>
                </a:solidFill>
                <a:effectLst/>
                <a:latin typeface="DengXian-Regular"/>
              </a:rPr>
              <a:t>MoE+Transformer</a:t>
            </a:r>
            <a:r>
              <a:rPr lang="zh-CN" altLang="en-US" sz="1800" b="0" dirty="0">
                <a:solidFill>
                  <a:srgbClr val="000000"/>
                </a:solidFill>
                <a:effectLst/>
                <a:latin typeface="DengXian-Regular"/>
              </a:rPr>
              <a:t>模型： </a:t>
            </a:r>
            <a:endParaRPr lang="en-US" altLang="zh-CN" sz="1800" b="0" dirty="0">
              <a:solidFill>
                <a:srgbClr val="000000"/>
              </a:solidFill>
              <a:effectLst/>
              <a:latin typeface="DengXian-Regular"/>
            </a:endParaRPr>
          </a:p>
          <a:p>
            <a:endParaRPr lang="en-US" altLang="zh-CN" sz="1800" b="0" dirty="0">
              <a:solidFill>
                <a:srgbClr val="000000"/>
              </a:solidFill>
              <a:effectLst/>
              <a:latin typeface="DengXian-Regular"/>
            </a:endParaRPr>
          </a:p>
          <a:p>
            <a:r>
              <a:rPr lang="en-US" altLang="zh-CN" sz="1800" b="0" dirty="0">
                <a:solidFill>
                  <a:srgbClr val="000000"/>
                </a:solidFill>
                <a:effectLst/>
                <a:latin typeface="ArialMT"/>
              </a:rPr>
              <a:t>• </a:t>
            </a:r>
            <a:r>
              <a:rPr lang="en-US" altLang="zh-CN" sz="1800" b="0" dirty="0">
                <a:solidFill>
                  <a:srgbClr val="000000"/>
                </a:solidFill>
                <a:effectLst/>
                <a:latin typeface="DengXian-Regular"/>
              </a:rPr>
              <a:t>Transformer</a:t>
            </a:r>
            <a:r>
              <a:rPr lang="zh-CN" altLang="en-US" sz="1800" b="0" dirty="0">
                <a:solidFill>
                  <a:srgbClr val="000000"/>
                </a:solidFill>
                <a:effectLst/>
                <a:latin typeface="DengXian-Regular"/>
              </a:rPr>
              <a:t>的</a:t>
            </a:r>
            <a:r>
              <a:rPr lang="en-US" altLang="zh-CN" sz="1800" b="0" dirty="0">
                <a:solidFill>
                  <a:srgbClr val="000000"/>
                </a:solidFill>
                <a:effectLst/>
                <a:latin typeface="DengXian-Regular"/>
              </a:rPr>
              <a:t>encoder</a:t>
            </a:r>
            <a:r>
              <a:rPr lang="zh-CN" altLang="en-US" sz="1800" b="0" dirty="0">
                <a:solidFill>
                  <a:srgbClr val="000000"/>
                </a:solidFill>
                <a:effectLst/>
                <a:latin typeface="DengXian-Regular"/>
              </a:rPr>
              <a:t>和 </a:t>
            </a:r>
            <a:r>
              <a:rPr lang="en-US" altLang="zh-CN" sz="1800" b="0" dirty="0">
                <a:solidFill>
                  <a:srgbClr val="000000"/>
                </a:solidFill>
                <a:effectLst/>
                <a:latin typeface="DengXian-Regular"/>
              </a:rPr>
              <a:t>decoder</a:t>
            </a:r>
            <a:r>
              <a:rPr lang="zh-CN" altLang="en-US" sz="1800" b="0" dirty="0">
                <a:solidFill>
                  <a:srgbClr val="000000"/>
                </a:solidFill>
                <a:effectLst/>
                <a:latin typeface="DengXian-Regular"/>
              </a:rPr>
              <a:t>中，每隔⼀个（</a:t>
            </a:r>
            <a:r>
              <a:rPr lang="en-US" altLang="zh-CN" sz="1800" b="0" dirty="0">
                <a:solidFill>
                  <a:srgbClr val="000000"/>
                </a:solidFill>
                <a:effectLst/>
                <a:latin typeface="DengXian-Regular"/>
              </a:rPr>
              <a:t>every other</a:t>
            </a:r>
            <a:r>
              <a:rPr lang="zh-CN" altLang="en-US" sz="1800" b="0" dirty="0">
                <a:solidFill>
                  <a:srgbClr val="000000"/>
                </a:solidFill>
                <a:effectLst/>
                <a:latin typeface="DengXian-Regular"/>
              </a:rPr>
              <a:t>）</a:t>
            </a:r>
            <a:r>
              <a:rPr lang="en-US" altLang="zh-CN" sz="1800" b="0" dirty="0">
                <a:solidFill>
                  <a:srgbClr val="000000"/>
                </a:solidFill>
                <a:effectLst/>
                <a:latin typeface="DengXian-Regular"/>
              </a:rPr>
              <a:t>FFN</a:t>
            </a:r>
            <a:r>
              <a:rPr lang="zh-CN" altLang="en-US" sz="1800" b="0" dirty="0">
                <a:solidFill>
                  <a:srgbClr val="000000"/>
                </a:solidFill>
                <a:effectLst/>
                <a:latin typeface="DengXian-Regular"/>
              </a:rPr>
              <a:t>层，替 换成</a:t>
            </a:r>
            <a:r>
              <a:rPr lang="en-US" altLang="zh-CN" sz="1800" b="0" dirty="0">
                <a:solidFill>
                  <a:srgbClr val="000000"/>
                </a:solidFill>
                <a:effectLst/>
                <a:latin typeface="DengXian-Regular"/>
              </a:rPr>
              <a:t>position-wise </a:t>
            </a:r>
            <a:r>
              <a:rPr lang="en-US" altLang="zh-CN" sz="1800" b="0" dirty="0" err="1">
                <a:solidFill>
                  <a:srgbClr val="000000"/>
                </a:solidFill>
                <a:effectLst/>
                <a:latin typeface="DengXian-Regular"/>
              </a:rPr>
              <a:t>MoE</a:t>
            </a:r>
            <a:r>
              <a:rPr lang="zh-CN" altLang="en-US" sz="1800" b="0" dirty="0">
                <a:solidFill>
                  <a:srgbClr val="000000"/>
                </a:solidFill>
                <a:effectLst/>
                <a:latin typeface="DengXian-Regular"/>
              </a:rPr>
              <a:t>层 </a:t>
            </a:r>
            <a:endParaRPr lang="en-US" altLang="zh-CN" sz="1800" b="0" dirty="0">
              <a:solidFill>
                <a:srgbClr val="000000"/>
              </a:solidFill>
              <a:effectLst/>
              <a:latin typeface="DengXian-Regular"/>
            </a:endParaRPr>
          </a:p>
          <a:p>
            <a:endParaRPr lang="en-US" altLang="zh-CN" sz="1800" b="0" dirty="0">
              <a:solidFill>
                <a:srgbClr val="000000"/>
              </a:solidFill>
              <a:effectLst/>
              <a:latin typeface="DengXian-Regular"/>
            </a:endParaRPr>
          </a:p>
          <a:p>
            <a:r>
              <a:rPr lang="en-US" altLang="zh-CN" sz="1800" b="0" dirty="0">
                <a:solidFill>
                  <a:srgbClr val="000000"/>
                </a:solidFill>
                <a:effectLst/>
                <a:latin typeface="ArialMT"/>
              </a:rPr>
              <a:t>• </a:t>
            </a:r>
            <a:r>
              <a:rPr lang="en-US" altLang="zh-CN" sz="1800" b="0" dirty="0">
                <a:solidFill>
                  <a:srgbClr val="000000"/>
                </a:solidFill>
                <a:effectLst/>
                <a:latin typeface="DengXian-Regular"/>
              </a:rPr>
              <a:t>Top-2 gating network</a:t>
            </a:r>
            <a:endParaRPr lang="zh-CN" altLang="en-US" dirty="0"/>
          </a:p>
        </p:txBody>
      </p:sp>
    </p:spTree>
    <p:extLst>
      <p:ext uri="{BB962C8B-B14F-4D97-AF65-F5344CB8AC3E}">
        <p14:creationId xmlns:p14="http://schemas.microsoft.com/office/powerpoint/2010/main" val="131975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93FBD56-E166-02FB-062E-9B1149DBEFA5}"/>
              </a:ext>
            </a:extLst>
          </p:cNvPr>
          <p:cNvPicPr>
            <a:picLocks noChangeAspect="1"/>
          </p:cNvPicPr>
          <p:nvPr/>
        </p:nvPicPr>
        <p:blipFill>
          <a:blip r:embed="rId2"/>
          <a:stretch>
            <a:fillRect/>
          </a:stretch>
        </p:blipFill>
        <p:spPr>
          <a:xfrm>
            <a:off x="4653052" y="1106667"/>
            <a:ext cx="7493006" cy="3721337"/>
          </a:xfrm>
          <a:prstGeom prst="rect">
            <a:avLst/>
          </a:prstGeom>
        </p:spPr>
      </p:pic>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a:solidFill>
                  <a:srgbClr val="000000"/>
                </a:solidFill>
                <a:effectLst/>
                <a:latin typeface="仿宋" panose="02010609060101010101" pitchFamily="49" charset="-122"/>
                <a:ea typeface="仿宋" panose="02010609060101010101" pitchFamily="49" charset="-122"/>
              </a:rPr>
              <a:t>Switch Transformer</a:t>
            </a:r>
            <a:endParaRPr lang="zh-CN" altLang="en-US" sz="3600"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06C1F462-E255-752D-DBC5-A46D89743E14}"/>
              </a:ext>
            </a:extLst>
          </p:cNvPr>
          <p:cNvSpPr txBox="1"/>
          <p:nvPr/>
        </p:nvSpPr>
        <p:spPr>
          <a:xfrm>
            <a:off x="726948" y="2505670"/>
            <a:ext cx="4322135" cy="1200329"/>
          </a:xfrm>
          <a:prstGeom prst="rect">
            <a:avLst/>
          </a:prstGeom>
          <a:noFill/>
        </p:spPr>
        <p:txBody>
          <a:bodyPr wrap="square">
            <a:spAutoFit/>
          </a:bodyPr>
          <a:lstStyle/>
          <a:p>
            <a:r>
              <a:rPr lang="en-US" altLang="zh-CN" sz="2400" b="0" dirty="0">
                <a:solidFill>
                  <a:srgbClr val="121212"/>
                </a:solidFill>
                <a:effectLst/>
                <a:latin typeface="ArialMT"/>
              </a:rPr>
              <a:t>• </a:t>
            </a:r>
            <a:r>
              <a:rPr lang="zh-CN" altLang="en-US" sz="2400" b="0" dirty="0">
                <a:solidFill>
                  <a:srgbClr val="121212"/>
                </a:solidFill>
                <a:effectLst/>
                <a:latin typeface="DengXian-Regular"/>
              </a:rPr>
              <a:t>简化了</a:t>
            </a:r>
            <a:r>
              <a:rPr lang="en-US" altLang="zh-CN" sz="2400" b="0" dirty="0" err="1">
                <a:solidFill>
                  <a:srgbClr val="121212"/>
                </a:solidFill>
                <a:effectLst/>
                <a:latin typeface="Calibri" panose="020F0502020204030204" pitchFamily="34" charset="0"/>
              </a:rPr>
              <a:t>MoE</a:t>
            </a:r>
            <a:r>
              <a:rPr lang="zh-CN" altLang="en-US" sz="2400" b="0" dirty="0">
                <a:solidFill>
                  <a:srgbClr val="121212"/>
                </a:solidFill>
                <a:effectLst/>
                <a:latin typeface="DengXian-Regular"/>
              </a:rPr>
              <a:t>的</a:t>
            </a:r>
            <a:r>
              <a:rPr lang="en-US" altLang="zh-CN" sz="2400" b="0" dirty="0">
                <a:solidFill>
                  <a:srgbClr val="121212"/>
                </a:solidFill>
                <a:effectLst/>
                <a:latin typeface="Calibri" panose="020F0502020204030204" pitchFamily="34" charset="0"/>
              </a:rPr>
              <a:t>routing</a:t>
            </a:r>
            <a:r>
              <a:rPr lang="zh-CN" altLang="en-US" sz="2400" b="0" dirty="0">
                <a:solidFill>
                  <a:srgbClr val="121212"/>
                </a:solidFill>
                <a:effectLst/>
                <a:latin typeface="DengXian-Regular"/>
              </a:rPr>
              <a:t>算法 </a:t>
            </a:r>
            <a:endParaRPr lang="en-US" altLang="zh-CN" sz="2400" b="0" dirty="0">
              <a:solidFill>
                <a:srgbClr val="121212"/>
              </a:solidFill>
              <a:effectLst/>
              <a:latin typeface="DengXian-Regular"/>
            </a:endParaRPr>
          </a:p>
          <a:p>
            <a:r>
              <a:rPr lang="en-US" altLang="zh-CN" sz="2400" b="0" dirty="0">
                <a:solidFill>
                  <a:srgbClr val="000000"/>
                </a:solidFill>
                <a:effectLst/>
                <a:latin typeface="ArialMT"/>
              </a:rPr>
              <a:t>• </a:t>
            </a:r>
            <a:r>
              <a:rPr lang="en-US" altLang="zh-CN" sz="2400" b="0" dirty="0">
                <a:solidFill>
                  <a:srgbClr val="000000"/>
                </a:solidFill>
                <a:effectLst/>
                <a:latin typeface="DengXian-Regular"/>
              </a:rPr>
              <a:t>gating network </a:t>
            </a:r>
            <a:r>
              <a:rPr lang="zh-CN" altLang="en-US" sz="2400" b="0" dirty="0">
                <a:solidFill>
                  <a:srgbClr val="000000"/>
                </a:solidFill>
                <a:effectLst/>
                <a:latin typeface="DengXian-Regular"/>
              </a:rPr>
              <a:t>每次只 </a:t>
            </a:r>
            <a:r>
              <a:rPr lang="en-US" altLang="zh-CN" sz="2400" b="0" dirty="0">
                <a:solidFill>
                  <a:srgbClr val="000000"/>
                </a:solidFill>
                <a:effectLst/>
                <a:latin typeface="DengXian-Regular"/>
              </a:rPr>
              <a:t>route </a:t>
            </a:r>
            <a:r>
              <a:rPr lang="zh-CN" altLang="en-US" sz="2400" b="0" dirty="0">
                <a:solidFill>
                  <a:srgbClr val="000000"/>
                </a:solidFill>
                <a:effectLst/>
                <a:latin typeface="DengXian-Regular"/>
              </a:rPr>
              <a:t>到 </a:t>
            </a:r>
            <a:r>
              <a:rPr lang="en-US" altLang="zh-CN" sz="2400" b="0" dirty="0">
                <a:solidFill>
                  <a:srgbClr val="000000"/>
                </a:solidFill>
                <a:effectLst/>
                <a:latin typeface="DengXian-Regular"/>
              </a:rPr>
              <a:t>1 </a:t>
            </a:r>
            <a:r>
              <a:rPr lang="zh-CN" altLang="en-US" sz="2400" b="0" dirty="0">
                <a:solidFill>
                  <a:srgbClr val="000000"/>
                </a:solidFill>
                <a:effectLst/>
                <a:latin typeface="DengXian-Regular"/>
              </a:rPr>
              <a:t>个 </a:t>
            </a:r>
            <a:r>
              <a:rPr lang="en-US" altLang="zh-CN" sz="2400" b="0" dirty="0">
                <a:solidFill>
                  <a:srgbClr val="000000"/>
                </a:solidFill>
                <a:effectLst/>
                <a:latin typeface="DengXian-Regular"/>
              </a:rPr>
              <a:t>expert</a:t>
            </a:r>
            <a:endParaRPr lang="zh-CN" altLang="en-US" sz="2400" dirty="0"/>
          </a:p>
        </p:txBody>
      </p:sp>
      <p:sp>
        <p:nvSpPr>
          <p:cNvPr id="7" name="文本框 6">
            <a:extLst>
              <a:ext uri="{FF2B5EF4-FFF2-40B4-BE49-F238E27FC236}">
                <a16:creationId xmlns:a16="http://schemas.microsoft.com/office/drawing/2014/main" id="{CEB05943-4BB6-AF10-62A7-10A4F6CD5717}"/>
              </a:ext>
            </a:extLst>
          </p:cNvPr>
          <p:cNvSpPr txBox="1"/>
          <p:nvPr/>
        </p:nvSpPr>
        <p:spPr>
          <a:xfrm>
            <a:off x="518400" y="5580000"/>
            <a:ext cx="11160000" cy="923330"/>
          </a:xfrm>
          <a:prstGeom prst="rect">
            <a:avLst/>
          </a:prstGeom>
          <a:noFill/>
        </p:spPr>
        <p:txBody>
          <a:bodyPr wrap="square">
            <a:spAutoFit/>
          </a:bodyPr>
          <a:lstStyle/>
          <a:p>
            <a:r>
              <a:rPr lang="en-US" altLang="zh-CN" sz="1800" b="0" dirty="0" err="1">
                <a:solidFill>
                  <a:srgbClr val="000000"/>
                </a:solidFill>
                <a:effectLst/>
                <a:latin typeface="DengXian-Regular"/>
              </a:rPr>
              <a:t>Fedus</a:t>
            </a:r>
            <a:r>
              <a:rPr lang="en-US" altLang="zh-CN" sz="1800" b="0" dirty="0">
                <a:solidFill>
                  <a:srgbClr val="000000"/>
                </a:solidFill>
                <a:effectLst/>
                <a:latin typeface="DengXian-Regular"/>
              </a:rPr>
              <a:t>, William, Barret </a:t>
            </a:r>
            <a:r>
              <a:rPr lang="en-US" altLang="zh-CN" sz="1800" b="0" dirty="0" err="1">
                <a:solidFill>
                  <a:srgbClr val="000000"/>
                </a:solidFill>
                <a:effectLst/>
                <a:latin typeface="DengXian-Regular"/>
              </a:rPr>
              <a:t>Zoph</a:t>
            </a:r>
            <a:r>
              <a:rPr lang="en-US" altLang="zh-CN" sz="1800" b="0" dirty="0">
                <a:solidFill>
                  <a:srgbClr val="000000"/>
                </a:solidFill>
                <a:effectLst/>
                <a:latin typeface="DengXian-Regular"/>
              </a:rPr>
              <a:t>, and Noam </a:t>
            </a:r>
            <a:r>
              <a:rPr lang="en-US" altLang="zh-CN" sz="1800" b="0" dirty="0" err="1">
                <a:solidFill>
                  <a:srgbClr val="000000"/>
                </a:solidFill>
                <a:effectLst/>
                <a:latin typeface="DengXian-Regular"/>
              </a:rPr>
              <a:t>Shazeer</a:t>
            </a:r>
            <a:r>
              <a:rPr lang="en-US" altLang="zh-CN" sz="1800" b="0" dirty="0">
                <a:solidFill>
                  <a:srgbClr val="000000"/>
                </a:solidFill>
                <a:effectLst/>
                <a:latin typeface="DengXian-Regular"/>
              </a:rPr>
              <a:t>. "Switch transformers: Scaling to trillion parameter models with simple and efficient sparsity." The Journal of Machine Learning Research 23.1 (2022): 5232-5270.</a:t>
            </a:r>
            <a:endParaRPr lang="zh-CN" altLang="en-US" dirty="0"/>
          </a:p>
        </p:txBody>
      </p:sp>
    </p:spTree>
    <p:extLst>
      <p:ext uri="{BB962C8B-B14F-4D97-AF65-F5344CB8AC3E}">
        <p14:creationId xmlns:p14="http://schemas.microsoft.com/office/powerpoint/2010/main" val="205667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BBF90AE-D8A6-7E06-00BB-F4B8F2348F8B}"/>
              </a:ext>
            </a:extLst>
          </p:cNvPr>
          <p:cNvPicPr>
            <a:picLocks noChangeAspect="1"/>
          </p:cNvPicPr>
          <p:nvPr/>
        </p:nvPicPr>
        <p:blipFill>
          <a:blip r:embed="rId2"/>
          <a:stretch>
            <a:fillRect/>
          </a:stretch>
        </p:blipFill>
        <p:spPr>
          <a:xfrm>
            <a:off x="7526953" y="849895"/>
            <a:ext cx="3240000" cy="5158209"/>
          </a:xfrm>
          <a:prstGeom prst="rect">
            <a:avLst/>
          </a:prstGeom>
        </p:spPr>
      </p:pic>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err="1">
                <a:solidFill>
                  <a:srgbClr val="000000"/>
                </a:solidFill>
                <a:effectLst/>
                <a:latin typeface="仿宋" panose="02010609060101010101" pitchFamily="49" charset="-122"/>
                <a:ea typeface="仿宋" panose="02010609060101010101" pitchFamily="49" charset="-122"/>
              </a:rPr>
              <a:t>GLaM</a:t>
            </a:r>
            <a:endParaRPr lang="zh-CN" altLang="en-US" sz="3600"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34F47B17-37D6-8796-A8CF-587528CCCCF2}"/>
              </a:ext>
            </a:extLst>
          </p:cNvPr>
          <p:cNvSpPr txBox="1"/>
          <p:nvPr/>
        </p:nvSpPr>
        <p:spPr>
          <a:xfrm>
            <a:off x="1142259" y="1264129"/>
            <a:ext cx="3527552" cy="1695401"/>
          </a:xfrm>
          <a:prstGeom prst="rect">
            <a:avLst/>
          </a:prstGeom>
          <a:noFill/>
        </p:spPr>
        <p:txBody>
          <a:bodyPr wrap="square">
            <a:spAutoFit/>
          </a:bodyPr>
          <a:lstStyle/>
          <a:p>
            <a:pPr>
              <a:lnSpc>
                <a:spcPct val="150000"/>
              </a:lnSpc>
            </a:pPr>
            <a:r>
              <a:rPr lang="en-US" altLang="zh-CN" sz="2400" b="0" dirty="0">
                <a:solidFill>
                  <a:srgbClr val="000000"/>
                </a:solidFill>
                <a:effectLst/>
                <a:latin typeface="ArialMT"/>
              </a:rPr>
              <a:t>• </a:t>
            </a:r>
            <a:r>
              <a:rPr lang="en-US" altLang="zh-CN" sz="2400" b="0" dirty="0" err="1">
                <a:solidFill>
                  <a:srgbClr val="000000"/>
                </a:solidFill>
                <a:effectLst/>
                <a:latin typeface="DengXian-Regular"/>
              </a:rPr>
              <a:t>Gshard</a:t>
            </a:r>
            <a:r>
              <a:rPr lang="zh-CN" altLang="en-US" sz="2400" b="0" dirty="0">
                <a:solidFill>
                  <a:srgbClr val="000000"/>
                </a:solidFill>
                <a:effectLst/>
                <a:latin typeface="DengXian-Regular"/>
              </a:rPr>
              <a:t>结构 </a:t>
            </a:r>
            <a:endParaRPr lang="en-US" altLang="zh-CN" sz="2400" b="0" dirty="0">
              <a:solidFill>
                <a:srgbClr val="000000"/>
              </a:solidFill>
              <a:effectLst/>
              <a:latin typeface="DengXian-Regular"/>
            </a:endParaRPr>
          </a:p>
          <a:p>
            <a:pPr>
              <a:lnSpc>
                <a:spcPct val="150000"/>
              </a:lnSpc>
            </a:pPr>
            <a:r>
              <a:rPr lang="en-US" altLang="zh-CN" sz="2400" b="0" dirty="0">
                <a:solidFill>
                  <a:srgbClr val="000000"/>
                </a:solidFill>
                <a:effectLst/>
                <a:latin typeface="ArialMT"/>
              </a:rPr>
              <a:t>• </a:t>
            </a:r>
            <a:r>
              <a:rPr lang="en-US" altLang="zh-CN" sz="2400" b="0" dirty="0">
                <a:solidFill>
                  <a:srgbClr val="000000"/>
                </a:solidFill>
                <a:effectLst/>
                <a:latin typeface="DengXian-Regular"/>
              </a:rPr>
              <a:t>Scale</a:t>
            </a:r>
            <a:r>
              <a:rPr lang="zh-CN" altLang="en-US" sz="2400" b="0" dirty="0">
                <a:solidFill>
                  <a:srgbClr val="000000"/>
                </a:solidFill>
                <a:effectLst/>
                <a:latin typeface="DengXian-Regular"/>
              </a:rPr>
              <a:t>参数量 </a:t>
            </a:r>
            <a:endParaRPr lang="en-US" altLang="zh-CN" sz="2400" b="0" dirty="0">
              <a:solidFill>
                <a:srgbClr val="000000"/>
              </a:solidFill>
              <a:effectLst/>
              <a:latin typeface="DengXian-Regular"/>
            </a:endParaRPr>
          </a:p>
          <a:p>
            <a:pPr>
              <a:lnSpc>
                <a:spcPct val="150000"/>
              </a:lnSpc>
            </a:pPr>
            <a:r>
              <a:rPr lang="en-US" altLang="zh-CN" sz="2400" b="0" dirty="0">
                <a:solidFill>
                  <a:srgbClr val="000000"/>
                </a:solidFill>
                <a:effectLst/>
                <a:latin typeface="ArialMT"/>
              </a:rPr>
              <a:t>• </a:t>
            </a:r>
            <a:r>
              <a:rPr lang="zh-CN" altLang="en-US" sz="2400" b="0" dirty="0">
                <a:solidFill>
                  <a:srgbClr val="000000"/>
                </a:solidFill>
                <a:effectLst/>
                <a:latin typeface="DengXian-Regular"/>
              </a:rPr>
              <a:t>降低训练推理成本</a:t>
            </a:r>
            <a:endParaRPr lang="zh-CN" altLang="en-US" sz="2400" dirty="0"/>
          </a:p>
        </p:txBody>
      </p:sp>
      <p:pic>
        <p:nvPicPr>
          <p:cNvPr id="5" name="图片 4">
            <a:extLst>
              <a:ext uri="{FF2B5EF4-FFF2-40B4-BE49-F238E27FC236}">
                <a16:creationId xmlns:a16="http://schemas.microsoft.com/office/drawing/2014/main" id="{C4F5AA2F-D37A-E23C-DE0D-689570D45C4C}"/>
              </a:ext>
            </a:extLst>
          </p:cNvPr>
          <p:cNvPicPr>
            <a:picLocks noChangeAspect="1"/>
          </p:cNvPicPr>
          <p:nvPr/>
        </p:nvPicPr>
        <p:blipFill>
          <a:blip r:embed="rId3"/>
          <a:stretch>
            <a:fillRect/>
          </a:stretch>
        </p:blipFill>
        <p:spPr>
          <a:xfrm>
            <a:off x="1142259" y="3331254"/>
            <a:ext cx="5385727" cy="2565546"/>
          </a:xfrm>
          <a:prstGeom prst="rect">
            <a:avLst/>
          </a:prstGeom>
        </p:spPr>
      </p:pic>
      <p:sp>
        <p:nvSpPr>
          <p:cNvPr id="9" name="文本框 8">
            <a:extLst>
              <a:ext uri="{FF2B5EF4-FFF2-40B4-BE49-F238E27FC236}">
                <a16:creationId xmlns:a16="http://schemas.microsoft.com/office/drawing/2014/main" id="{E0B27F5B-6440-6610-3C88-4A53798FBE75}"/>
              </a:ext>
            </a:extLst>
          </p:cNvPr>
          <p:cNvSpPr txBox="1"/>
          <p:nvPr/>
        </p:nvSpPr>
        <p:spPr>
          <a:xfrm>
            <a:off x="1036763" y="6154101"/>
            <a:ext cx="11160000" cy="646331"/>
          </a:xfrm>
          <a:prstGeom prst="rect">
            <a:avLst/>
          </a:prstGeom>
          <a:noFill/>
        </p:spPr>
        <p:txBody>
          <a:bodyPr wrap="square">
            <a:spAutoFit/>
          </a:bodyPr>
          <a:lstStyle/>
          <a:p>
            <a:r>
              <a:rPr lang="en-US" altLang="zh-CN" sz="1800" b="0" dirty="0">
                <a:solidFill>
                  <a:srgbClr val="000000"/>
                </a:solidFill>
                <a:effectLst/>
                <a:latin typeface="DengXian-Regular"/>
              </a:rPr>
              <a:t>Du, Nan, et al. “Glam: Efficient scaling of language models with mixture-of-experts.” ICML, 2022.</a:t>
            </a:r>
            <a:endParaRPr lang="zh-CN" altLang="en-US" dirty="0"/>
          </a:p>
        </p:txBody>
      </p:sp>
    </p:spTree>
    <p:extLst>
      <p:ext uri="{BB962C8B-B14F-4D97-AF65-F5344CB8AC3E}">
        <p14:creationId xmlns:p14="http://schemas.microsoft.com/office/powerpoint/2010/main" val="182331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5F986D5-D7D9-6446-9526-9389CD9831D8}"/>
              </a:ext>
            </a:extLst>
          </p:cNvPr>
          <p:cNvSpPr txBox="1">
            <a:spLocks/>
          </p:cNvSpPr>
          <p:nvPr/>
        </p:nvSpPr>
        <p:spPr>
          <a:xfrm>
            <a:off x="736258" y="2026606"/>
            <a:ext cx="10733557" cy="4690459"/>
          </a:xfrm>
          <a:prstGeom prst="rect">
            <a:avLst/>
          </a:prstGeom>
        </p:spPr>
        <p:txBody>
          <a:bodyPr lIns="0" tIns="0" rIns="0" bIns="0"/>
          <a:lstStyle>
            <a:lvl1pPr marL="179388" marR="0" indent="-168275" algn="l" defTabSz="1187798" rtl="0" eaLnBrk="1" fontAlgn="auto" latinLnBrk="0" hangingPunct="1">
              <a:lnSpc>
                <a:spcPct val="100000"/>
              </a:lnSpc>
              <a:spcBef>
                <a:spcPts val="0"/>
              </a:spcBef>
              <a:spcAft>
                <a:spcPts val="600"/>
              </a:spcAft>
              <a:buClr>
                <a:schemeClr val="accent1"/>
              </a:buClr>
              <a:buSzTx/>
              <a:buFont typeface="Arial" panose="020B0604020202020204" pitchFamily="34" charset="0"/>
              <a:buChar char="•"/>
              <a:tabLst>
                <a:tab pos="1208088" algn="ctr"/>
              </a:tabLst>
              <a:defRPr sz="1800" kern="1200" baseline="0">
                <a:solidFill>
                  <a:schemeClr val="tx1"/>
                </a:solidFill>
                <a:latin typeface="Microsoft YaHei" panose="020B0503020204020204" pitchFamily="34" charset="-122"/>
                <a:ea typeface="Microsoft YaHei" panose="020B0503020204020204" pitchFamily="34" charset="-122"/>
                <a:cs typeface="Arial" panose="020B0604020202020204" pitchFamily="34" charset="0"/>
              </a:defRPr>
            </a:lvl1pPr>
            <a:lvl2pPr marL="329026" marR="0" indent="-168275" algn="l" defTabSz="1187798" rtl="0" eaLnBrk="1" fontAlgn="auto" latinLnBrk="0" hangingPunct="1">
              <a:lnSpc>
                <a:spcPct val="100000"/>
              </a:lnSpc>
              <a:spcBef>
                <a:spcPts val="0"/>
              </a:spcBef>
              <a:spcAft>
                <a:spcPts val="600"/>
              </a:spcAft>
              <a:buClr>
                <a:schemeClr val="tx1"/>
              </a:buClr>
              <a:buSzTx/>
              <a:buFont typeface=".AppleSystemUIFont"/>
              <a:buChar char="&gt;"/>
              <a:tabLst>
                <a:tab pos="1208088" algn="ctr"/>
              </a:tabLst>
              <a:defRPr sz="1600" kern="1200" baseline="0">
                <a:solidFill>
                  <a:schemeClr val="tx1"/>
                </a:solidFill>
                <a:latin typeface="Microsoft YaHei" panose="020B0503020204020204" pitchFamily="34" charset="-122"/>
                <a:ea typeface="Microsoft YaHei" panose="020B0503020204020204" pitchFamily="34" charset="-122"/>
                <a:cs typeface="+mn-cs"/>
              </a:defRPr>
            </a:lvl2pPr>
            <a:lvl3pPr marL="1098575" marR="0" indent="-168275" algn="l" defTabSz="1187798" rtl="0" eaLnBrk="1" fontAlgn="auto" latinLnBrk="0" hangingPunct="1">
              <a:lnSpc>
                <a:spcPct val="100000"/>
              </a:lnSpc>
              <a:spcBef>
                <a:spcPts val="0"/>
              </a:spcBef>
              <a:spcAft>
                <a:spcPts val="600"/>
              </a:spcAft>
              <a:buClr>
                <a:schemeClr val="tx1"/>
              </a:buClr>
              <a:buSzTx/>
              <a:buFont typeface=".AppleSystemUIFont"/>
              <a:buChar char="-"/>
              <a:tabLst>
                <a:tab pos="1208088" algn="ctr"/>
              </a:tabLst>
              <a:defRPr sz="1299" kern="1200" baseline="0">
                <a:solidFill>
                  <a:schemeClr val="tx1"/>
                </a:solidFill>
                <a:latin typeface="Microsoft YaHei" panose="020B0503020204020204" pitchFamily="34" charset="-122"/>
                <a:ea typeface="Microsoft YaHei" panose="020B0503020204020204" pitchFamily="34" charset="-122"/>
                <a:cs typeface="+mn-cs"/>
              </a:defRPr>
            </a:lvl3pPr>
            <a:lvl4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4pPr>
            <a:lvl5pPr marL="525850" indent="-171159" algn="l" defTabSz="1187798" rtl="0" eaLnBrk="1" latinLnBrk="0" hangingPunct="1">
              <a:lnSpc>
                <a:spcPct val="90000"/>
              </a:lnSpc>
              <a:spcBef>
                <a:spcPts val="650"/>
              </a:spcBef>
              <a:buFont typeface="Arial" panose="020B0604020202020204" pitchFamily="34" charset="0"/>
              <a:buChar char="•"/>
              <a:tabLst>
                <a:tab pos="1208420" algn="ctr"/>
              </a:tabLst>
              <a:defRPr sz="1299" kern="1200" baseline="0">
                <a:solidFill>
                  <a:schemeClr val="tx1"/>
                </a:solidFill>
                <a:latin typeface="+mn-lt"/>
                <a:ea typeface="+mn-ea"/>
                <a:cs typeface="+mn-cs"/>
              </a:defRPr>
            </a:lvl5pPr>
            <a:lvl6pPr marL="3266447"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6pPr>
            <a:lvl7pPr marL="3860346"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7pPr>
            <a:lvl8pPr marL="4454245"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8pPr>
            <a:lvl9pPr marL="5048144" indent="-296950" algn="l" defTabSz="1187798" rtl="0" eaLnBrk="1" latinLnBrk="0" hangingPunct="1">
              <a:lnSpc>
                <a:spcPct val="90000"/>
              </a:lnSpc>
              <a:spcBef>
                <a:spcPts val="650"/>
              </a:spcBef>
              <a:buFont typeface="Arial" panose="020B0604020202020204" pitchFamily="34" charset="0"/>
              <a:buChar char="•"/>
              <a:defRPr sz="2338" kern="1200">
                <a:solidFill>
                  <a:schemeClr val="tx1"/>
                </a:solidFill>
                <a:latin typeface="+mn-lt"/>
                <a:ea typeface="+mn-ea"/>
                <a:cs typeface="+mn-cs"/>
              </a:defRPr>
            </a:lvl9pPr>
          </a:lstStyle>
          <a:p>
            <a:endParaRPr lang="en-US" dirty="0"/>
          </a:p>
        </p:txBody>
      </p:sp>
      <p:sp>
        <p:nvSpPr>
          <p:cNvPr id="4" name="副标题 3">
            <a:extLst>
              <a:ext uri="{FF2B5EF4-FFF2-40B4-BE49-F238E27FC236}">
                <a16:creationId xmlns:a16="http://schemas.microsoft.com/office/drawing/2014/main" id="{6D67A2DD-C00F-4B8B-BBCB-BC8A4A766CAE}"/>
              </a:ext>
            </a:extLst>
          </p:cNvPr>
          <p:cNvSpPr>
            <a:spLocks noGrp="1"/>
          </p:cNvSpPr>
          <p:nvPr>
            <p:ph type="subTitle" idx="1"/>
          </p:nvPr>
        </p:nvSpPr>
        <p:spPr/>
        <p:txBody>
          <a:bodyPr>
            <a:noAutofit/>
          </a:bodyPr>
          <a:lstStyle/>
          <a:p>
            <a:r>
              <a:rPr lang="en-US" altLang="zh-CN" sz="3600" b="1" dirty="0" err="1">
                <a:solidFill>
                  <a:srgbClr val="000000"/>
                </a:solidFill>
                <a:effectLst/>
                <a:latin typeface="仿宋" panose="02010609060101010101" pitchFamily="49" charset="-122"/>
                <a:ea typeface="仿宋" panose="02010609060101010101" pitchFamily="49" charset="-122"/>
              </a:rPr>
              <a:t>MoE</a:t>
            </a:r>
            <a:r>
              <a:rPr lang="zh-CN" altLang="en-US" sz="3600" b="1" dirty="0">
                <a:solidFill>
                  <a:srgbClr val="000000"/>
                </a:solidFill>
                <a:effectLst/>
                <a:latin typeface="仿宋" panose="02010609060101010101" pitchFamily="49" charset="-122"/>
                <a:ea typeface="仿宋" panose="02010609060101010101" pitchFamily="49" charset="-122"/>
              </a:rPr>
              <a:t>结构复杂度</a:t>
            </a:r>
            <a:endParaRPr lang="zh-CN" altLang="en-US" sz="3600" dirty="0">
              <a:latin typeface="仿宋" panose="02010609060101010101" pitchFamily="49" charset="-122"/>
              <a:ea typeface="仿宋" panose="02010609060101010101" pitchFamily="49" charset="-122"/>
            </a:endParaRPr>
          </a:p>
        </p:txBody>
      </p:sp>
      <p:sp>
        <p:nvSpPr>
          <p:cNvPr id="3" name="文本框 2">
            <a:extLst>
              <a:ext uri="{FF2B5EF4-FFF2-40B4-BE49-F238E27FC236}">
                <a16:creationId xmlns:a16="http://schemas.microsoft.com/office/drawing/2014/main" id="{66F37B4F-7E5C-D2E7-0BB2-B0EDDC6001C8}"/>
              </a:ext>
            </a:extLst>
          </p:cNvPr>
          <p:cNvSpPr txBox="1"/>
          <p:nvPr/>
        </p:nvSpPr>
        <p:spPr>
          <a:xfrm>
            <a:off x="915420" y="2026083"/>
            <a:ext cx="5003800" cy="2805833"/>
          </a:xfrm>
          <a:prstGeom prst="rect">
            <a:avLst/>
          </a:prstGeom>
          <a:noFill/>
        </p:spPr>
        <p:txBody>
          <a:bodyPr wrap="square">
            <a:spAutoFit/>
          </a:bodyPr>
          <a:lstStyle/>
          <a:p>
            <a:pPr>
              <a:lnSpc>
                <a:spcPct val="150000"/>
              </a:lnSpc>
            </a:pPr>
            <a:r>
              <a:rPr lang="en-US" altLang="zh-CN" sz="2400" b="0" dirty="0">
                <a:solidFill>
                  <a:srgbClr val="000000"/>
                </a:solidFill>
                <a:effectLst/>
                <a:latin typeface="DengXian-Regular"/>
              </a:rPr>
              <a:t>Transformer</a:t>
            </a:r>
            <a:r>
              <a:rPr lang="zh-CN" altLang="en-US" sz="2400" b="0" dirty="0">
                <a:solidFill>
                  <a:srgbClr val="000000"/>
                </a:solidFill>
                <a:effectLst/>
                <a:latin typeface="DengXian-Regular"/>
              </a:rPr>
              <a:t>的</a:t>
            </a:r>
            <a:r>
              <a:rPr lang="en-US" altLang="zh-CN" sz="2400" b="0" dirty="0" err="1">
                <a:solidFill>
                  <a:srgbClr val="000000"/>
                </a:solidFill>
                <a:effectLst/>
                <a:latin typeface="DengXian-Regular"/>
              </a:rPr>
              <a:t>MoE</a:t>
            </a:r>
            <a:r>
              <a:rPr lang="zh-CN" altLang="en-US" sz="2400" b="0" dirty="0">
                <a:solidFill>
                  <a:srgbClr val="000000"/>
                </a:solidFill>
                <a:effectLst/>
                <a:latin typeface="DengXian-Regular"/>
              </a:rPr>
              <a:t>会对</a:t>
            </a:r>
            <a:r>
              <a:rPr lang="en-US" altLang="zh-CN" sz="2400" b="0" dirty="0">
                <a:solidFill>
                  <a:srgbClr val="000000"/>
                </a:solidFill>
                <a:effectLst/>
                <a:latin typeface="DengXian-Regular"/>
              </a:rPr>
              <a:t>FFN</a:t>
            </a:r>
            <a:r>
              <a:rPr lang="zh-CN" altLang="en-US" sz="2400" b="0" dirty="0">
                <a:solidFill>
                  <a:srgbClr val="000000"/>
                </a:solidFill>
                <a:effectLst/>
                <a:latin typeface="DengXian-Regular"/>
              </a:rPr>
              <a:t>层进 ⾏</a:t>
            </a:r>
            <a:r>
              <a:rPr lang="en-US" altLang="zh-CN" sz="2400" b="0" dirty="0" err="1">
                <a:solidFill>
                  <a:srgbClr val="000000"/>
                </a:solidFill>
                <a:effectLst/>
                <a:latin typeface="DengXian-Regular"/>
              </a:rPr>
              <a:t>MoE</a:t>
            </a:r>
            <a:r>
              <a:rPr lang="zh-CN" altLang="en-US" sz="2400" b="0" dirty="0">
                <a:solidFill>
                  <a:srgbClr val="000000"/>
                </a:solidFill>
                <a:effectLst/>
                <a:latin typeface="DengXian-Regular"/>
              </a:rPr>
              <a:t>扩展，但是</a:t>
            </a:r>
            <a:r>
              <a:rPr lang="en-US" altLang="zh-CN" sz="2400" b="0" dirty="0">
                <a:solidFill>
                  <a:srgbClr val="000000"/>
                </a:solidFill>
                <a:effectLst/>
                <a:latin typeface="DengXian-Regular"/>
              </a:rPr>
              <a:t>Transformer</a:t>
            </a:r>
            <a:r>
              <a:rPr lang="zh-CN" altLang="en-US" sz="2400" b="0" dirty="0">
                <a:solidFill>
                  <a:srgbClr val="000000"/>
                </a:solidFill>
                <a:effectLst/>
                <a:latin typeface="DengXian-Regular"/>
              </a:rPr>
              <a:t>结 构本⾝还有</a:t>
            </a:r>
            <a:r>
              <a:rPr lang="en-US" altLang="zh-CN" sz="2400" b="0" dirty="0" err="1">
                <a:solidFill>
                  <a:srgbClr val="000000"/>
                </a:solidFill>
                <a:effectLst/>
                <a:latin typeface="DengXian-Regular"/>
              </a:rPr>
              <a:t>Multihead</a:t>
            </a:r>
            <a:r>
              <a:rPr lang="en-US" altLang="zh-CN" sz="2400" b="0" dirty="0">
                <a:solidFill>
                  <a:srgbClr val="000000"/>
                </a:solidFill>
                <a:effectLst/>
                <a:latin typeface="DengXian-Regular"/>
              </a:rPr>
              <a:t> Attention </a:t>
            </a:r>
            <a:r>
              <a:rPr lang="zh-CN" altLang="en-US" sz="2400" b="0" dirty="0">
                <a:solidFill>
                  <a:srgbClr val="000000"/>
                </a:solidFill>
                <a:effectLst/>
                <a:latin typeface="DengXian-Regular"/>
              </a:rPr>
              <a:t>结构，这使得</a:t>
            </a:r>
            <a:r>
              <a:rPr lang="en-US" altLang="zh-CN" sz="2400" b="0" dirty="0" err="1">
                <a:solidFill>
                  <a:srgbClr val="000000"/>
                </a:solidFill>
                <a:effectLst/>
                <a:latin typeface="DengXian-Regular"/>
              </a:rPr>
              <a:t>MoE</a:t>
            </a:r>
            <a:r>
              <a:rPr lang="zh-CN" altLang="en-US" sz="2400" b="0" dirty="0">
                <a:solidFill>
                  <a:srgbClr val="000000"/>
                </a:solidFill>
                <a:effectLst/>
                <a:latin typeface="DengXian-Regular"/>
              </a:rPr>
              <a:t>扩展会变成 </a:t>
            </a:r>
            <a:r>
              <a:rPr lang="en-US" altLang="zh-CN" sz="2400" b="0" dirty="0">
                <a:solidFill>
                  <a:srgbClr val="000000"/>
                </a:solidFill>
                <a:effectLst/>
                <a:latin typeface="DengXian-Regular"/>
              </a:rPr>
              <a:t>Transformer</a:t>
            </a:r>
            <a:r>
              <a:rPr lang="zh-CN" altLang="en-US" sz="2400" b="0" dirty="0">
                <a:solidFill>
                  <a:srgbClr val="000000"/>
                </a:solidFill>
                <a:effectLst/>
                <a:latin typeface="DengXian-Regular"/>
              </a:rPr>
              <a:t>结构的侵⼊式改造。</a:t>
            </a:r>
            <a:endParaRPr lang="zh-CN" altLang="en-US" sz="2400" dirty="0"/>
          </a:p>
        </p:txBody>
      </p:sp>
      <p:pic>
        <p:nvPicPr>
          <p:cNvPr id="5" name="图片 4">
            <a:extLst>
              <a:ext uri="{FF2B5EF4-FFF2-40B4-BE49-F238E27FC236}">
                <a16:creationId xmlns:a16="http://schemas.microsoft.com/office/drawing/2014/main" id="{C8F522D4-3097-AB82-0F83-21BE4343FBBE}"/>
              </a:ext>
            </a:extLst>
          </p:cNvPr>
          <p:cNvPicPr>
            <a:picLocks noChangeAspect="1"/>
          </p:cNvPicPr>
          <p:nvPr/>
        </p:nvPicPr>
        <p:blipFill>
          <a:blip r:embed="rId2"/>
          <a:stretch>
            <a:fillRect/>
          </a:stretch>
        </p:blipFill>
        <p:spPr>
          <a:xfrm>
            <a:off x="6098381" y="787763"/>
            <a:ext cx="4536000" cy="6003731"/>
          </a:xfrm>
          <a:prstGeom prst="rect">
            <a:avLst/>
          </a:prstGeom>
        </p:spPr>
      </p:pic>
    </p:spTree>
    <p:extLst>
      <p:ext uri="{BB962C8B-B14F-4D97-AF65-F5344CB8AC3E}">
        <p14:creationId xmlns:p14="http://schemas.microsoft.com/office/powerpoint/2010/main" val="84960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35eb3ca3-afdd-4b09-9a4a-18abd6280887&quot;,&quot;Name&quot;:null,&quot;Kind&quot;:&quot;Custom&quot;,&quot;OldGuidesSetting&quot;:{&quot;HeaderHeight&quot;:0.0,&quot;FooterHeight&quot;:0.0,&quot;SideMargin&quot;:0.0,&quot;TopMargin&quot;:0.0,&quot;BottomMargin&quot;:0.0,&quot;IntervalMargin&quot;:0.0}}"/>
</p:tagLst>
</file>

<file path=ppt/theme/theme1.xml><?xml version="1.0" encoding="utf-8"?>
<a:theme xmlns:a="http://schemas.openxmlformats.org/drawingml/2006/main" name="封面页_图片版 ">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4E5724B-7154-473D-A508-2B054E8EE854}"/>
    </a:ext>
  </a:extLst>
</a:theme>
</file>

<file path=ppt/theme/theme2.xml><?xml version="1.0" encoding="utf-8"?>
<a:theme xmlns:a="http://schemas.openxmlformats.org/drawingml/2006/main" name="目录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sz="2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91E8AC51-71E2-47EB-A98B-31EFD4425DE1}"/>
    </a:ext>
  </a:extLst>
</a:theme>
</file>

<file path=ppt/theme/theme3.xml><?xml version="1.0" encoding="utf-8"?>
<a:theme xmlns:a="http://schemas.openxmlformats.org/drawingml/2006/main" name="章节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kumimoji="1"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FC34AD67-7538-4717-9A73-50191031DBF3}"/>
    </a:ext>
  </a:extLst>
</a:theme>
</file>

<file path=ppt/theme/theme4.xml><?xml version="1.0" encoding="utf-8"?>
<a:theme xmlns:a="http://schemas.openxmlformats.org/drawingml/2006/main" name="结束页">
  <a:themeElements>
    <a:clrScheme name="HuaWei colour 3">
      <a:dk1>
        <a:srgbClr val="1D1D1A"/>
      </a:dk1>
      <a:lt1>
        <a:srgbClr val="666666"/>
      </a:lt1>
      <a:dk2>
        <a:srgbClr val="FFFFFF"/>
      </a:dk2>
      <a:lt2>
        <a:srgbClr val="DDDDDD"/>
      </a:lt2>
      <a:accent1>
        <a:srgbClr val="E9002F"/>
      </a:accent1>
      <a:accent2>
        <a:srgbClr val="7F0000"/>
      </a:accent2>
      <a:accent3>
        <a:srgbClr val="ED6D00"/>
      </a:accent3>
      <a:accent4>
        <a:srgbClr val="FCC800"/>
      </a:accent4>
      <a:accent5>
        <a:srgbClr val="61B230"/>
      </a:accent5>
      <a:accent6>
        <a:srgbClr val="30B5C5"/>
      </a:accent6>
      <a:hlink>
        <a:srgbClr val="C7000B"/>
      </a:hlink>
      <a:folHlink>
        <a:srgbClr val="66666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kumimoji="1" sz="3200" dirty="0" smtClean="0">
            <a:solidFill>
              <a:srgbClr val="000000"/>
            </a:solidFill>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模板" id="{9BBB633E-5E45-41C7-B61B-A7FDDADD335C}" vid="{CE9DE895-046C-40AC-AD8E-ED7DD660489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14862</TotalTime>
  <Words>2438</Words>
  <Application>Microsoft Office PowerPoint</Application>
  <PresentationFormat>自定义</PresentationFormat>
  <Paragraphs>234</Paragraphs>
  <Slides>41</Slides>
  <Notes>1</Notes>
  <HiddenSlides>0</HiddenSlides>
  <MMClips>0</MMClips>
  <ScaleCrop>false</ScaleCrop>
  <HeadingPairs>
    <vt:vector size="8" baseType="variant">
      <vt:variant>
        <vt:lpstr>已用的字体</vt:lpstr>
      </vt:variant>
      <vt:variant>
        <vt:i4>14</vt:i4>
      </vt:variant>
      <vt:variant>
        <vt:lpstr>主题</vt:lpstr>
      </vt:variant>
      <vt:variant>
        <vt:i4>4</vt:i4>
      </vt:variant>
      <vt:variant>
        <vt:lpstr>嵌入 OLE 服务器</vt:lpstr>
      </vt:variant>
      <vt:variant>
        <vt:i4>1</vt:i4>
      </vt:variant>
      <vt:variant>
        <vt:lpstr>幻灯片标题</vt:lpstr>
      </vt:variant>
      <vt:variant>
        <vt:i4>41</vt:i4>
      </vt:variant>
    </vt:vector>
  </HeadingPairs>
  <TitlesOfParts>
    <vt:vector size="60" baseType="lpstr">
      <vt:lpstr>ArialMT</vt:lpstr>
      <vt:lpstr>Calibri-Bold</vt:lpstr>
      <vt:lpstr>DengXian-Bold</vt:lpstr>
      <vt:lpstr>DengXian-Light</vt:lpstr>
      <vt:lpstr>DengXian-Regular</vt:lpstr>
      <vt:lpstr>MicrosoftYaHei-Bold</vt:lpstr>
      <vt:lpstr>Wingdings-Regular</vt:lpstr>
      <vt:lpstr>等线</vt:lpstr>
      <vt:lpstr>仿宋</vt:lpstr>
      <vt:lpstr>微软雅黑</vt:lpstr>
      <vt:lpstr>Arial</vt:lpstr>
      <vt:lpstr>Calibri</vt:lpstr>
      <vt:lpstr>Cambria Math</vt:lpstr>
      <vt:lpstr>Wingdings</vt:lpstr>
      <vt:lpstr>封面页_图片版 </vt:lpstr>
      <vt:lpstr>目录页</vt:lpstr>
      <vt:lpstr>章节页</vt:lpstr>
      <vt:lpstr>结束页</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wujiacong (C)</dc:creator>
  <cp:lastModifiedBy>Alicya Zhao</cp:lastModifiedBy>
  <cp:revision>55</cp:revision>
  <dcterms:created xsi:type="dcterms:W3CDTF">2020-08-28T08:44:19Z</dcterms:created>
  <dcterms:modified xsi:type="dcterms:W3CDTF">2024-09-13T08:59:14Z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(3)/P4OlTCex7QzuobX30N8p4LJAcyJjw1qnddvfQzE2piqaHsCevxDphVt1qJBOtB6wkoU9KPP
hOZR92QzY5aUsVQF2mqaqMq+SMKRRIuMwJjkPDZny0RsHc9/ePlo66SV+skd85N0jMh0a7Za
vrgyIidJ5Z/yCt1l2ZYyFBcNKLaEEBxaUH5CHrK676lEB5tk1zYzmo53TPiv1wqkHCCSJ0gG
occ/SkiS2yhOCYd8J5</vt:lpwstr>
  </property>
  <property fmtid="{D5CDD505-2E9C-101B-9397-08002B2CF9AE}" pid="3" name="_2015_ms_pID_7253431">
    <vt:lpwstr>+Hstwj+z3Erm1IezecuujcqgQnqW0kh4MDMSg0uRM6BVzFs+TWVDHv
10daixng4f8nq3V7TgUrO7lWJfQERPMOrpRa2h0eOizA0i+ITnjMfZaLpIh72KmxsuN+TMAd
7FS2J2yWqAFSQMrvkFMMmElF2tSItplTpgM7Q4erT4FJxpCBoqWqhyr5lT8aaG1JJR0RQX6q
hB5/OEnq9cgyCaS0HLyKi0fW+Bo+M9qF2/0t</vt:lpwstr>
  </property>
  <property fmtid="{D5CDD505-2E9C-101B-9397-08002B2CF9AE}" pid="4" name="_2015_ms_pID_7253432">
    <vt:lpwstr>Xg==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1598576536</vt:lpwstr>
  </property>
</Properties>
</file>